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407" r:id="rId2"/>
    <p:sldId id="293" r:id="rId3"/>
    <p:sldId id="262" r:id="rId4"/>
    <p:sldId id="412" r:id="rId5"/>
    <p:sldId id="264" r:id="rId6"/>
    <p:sldId id="277" r:id="rId7"/>
    <p:sldId id="296" r:id="rId8"/>
    <p:sldId id="408" r:id="rId9"/>
    <p:sldId id="409" r:id="rId10"/>
    <p:sldId id="410" r:id="rId11"/>
    <p:sldId id="281" r:id="rId12"/>
    <p:sldId id="411" r:id="rId13"/>
    <p:sldId id="278" r:id="rId14"/>
    <p:sldId id="279" r:id="rId15"/>
    <p:sldId id="291" r:id="rId16"/>
    <p:sldId id="292" r:id="rId17"/>
    <p:sldId id="413" r:id="rId18"/>
    <p:sldId id="400" r:id="rId19"/>
    <p:sldId id="403" r:id="rId20"/>
    <p:sldId id="320" r:id="rId21"/>
    <p:sldId id="399" r:id="rId22"/>
    <p:sldId id="385" r:id="rId23"/>
    <p:sldId id="406" r:id="rId24"/>
    <p:sldId id="398" r:id="rId25"/>
    <p:sldId id="386" r:id="rId26"/>
    <p:sldId id="401" r:id="rId27"/>
    <p:sldId id="402" r:id="rId28"/>
    <p:sldId id="404" r:id="rId29"/>
    <p:sldId id="405" r:id="rId30"/>
    <p:sldId id="260" r:id="rId31"/>
    <p:sldId id="287" r:id="rId32"/>
    <p:sldId id="298" r:id="rId33"/>
    <p:sldId id="324" r:id="rId34"/>
    <p:sldId id="382" r:id="rId35"/>
    <p:sldId id="266" r:id="rId36"/>
    <p:sldId id="375" r:id="rId37"/>
    <p:sldId id="376" r:id="rId38"/>
    <p:sldId id="383" r:id="rId39"/>
    <p:sldId id="257" r:id="rId40"/>
    <p:sldId id="258" r:id="rId41"/>
    <p:sldId id="259" r:id="rId42"/>
    <p:sldId id="384" r:id="rId43"/>
    <p:sldId id="307" r:id="rId44"/>
    <p:sldId id="299" r:id="rId45"/>
    <p:sldId id="300" r:id="rId46"/>
    <p:sldId id="301" r:id="rId47"/>
    <p:sldId id="308" r:id="rId48"/>
    <p:sldId id="302" r:id="rId49"/>
    <p:sldId id="303" r:id="rId50"/>
    <p:sldId id="309" r:id="rId51"/>
    <p:sldId id="310" r:id="rId52"/>
    <p:sldId id="272" r:id="rId53"/>
    <p:sldId id="306" r:id="rId54"/>
    <p:sldId id="394" r:id="rId55"/>
    <p:sldId id="256" r:id="rId56"/>
    <p:sldId id="388" r:id="rId57"/>
    <p:sldId id="389" r:id="rId58"/>
    <p:sldId id="390" r:id="rId59"/>
    <p:sldId id="391" r:id="rId60"/>
    <p:sldId id="392" r:id="rId61"/>
    <p:sldId id="393" r:id="rId62"/>
    <p:sldId id="397" r:id="rId63"/>
    <p:sldId id="267" r:id="rId64"/>
    <p:sldId id="269" r:id="rId65"/>
    <p:sldId id="270" r:id="rId66"/>
    <p:sldId id="284" r:id="rId67"/>
    <p:sldId id="283" r:id="rId68"/>
    <p:sldId id="275" r:id="rId69"/>
    <p:sldId id="271" r:id="rId70"/>
    <p:sldId id="285" r:id="rId71"/>
    <p:sldId id="395" r:id="rId72"/>
    <p:sldId id="39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sufilesrv\users\pmcguinness\Enrollment%20Management\Enrollment%20Reports\Fall%202022\New%20Student%20Report%20-%209-13b-2022%20BO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solidFill>
                  <a:schemeClr val="tx1"/>
                </a:solidFill>
              </a:rPr>
              <a:t>Illinois</a:t>
            </a:r>
            <a:r>
              <a:rPr lang="en-US" sz="2000" baseline="0" dirty="0">
                <a:solidFill>
                  <a:schemeClr val="tx1"/>
                </a:solidFill>
              </a:rPr>
              <a:t> Public Universities </a:t>
            </a:r>
          </a:p>
          <a:p>
            <a:pPr>
              <a:defRPr/>
            </a:pPr>
            <a:r>
              <a:rPr lang="en-US" sz="2000" baseline="0" dirty="0">
                <a:solidFill>
                  <a:schemeClr val="tx1"/>
                </a:solidFill>
              </a:rPr>
              <a:t>Fall 2022</a:t>
            </a:r>
            <a:endParaRPr lang="en-US" sz="20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0000FF"/>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28A0-45FA-9EED-BCAC924FA302}"/>
              </c:ext>
            </c:extLst>
          </c:dPt>
          <c:dPt>
            <c:idx val="1"/>
            <c:bubble3D val="0"/>
            <c:spPr>
              <a:solidFill>
                <a:srgbClr val="0000FF"/>
              </a:solidFill>
              <a:ln w="19050">
                <a:solidFill>
                  <a:schemeClr val="lt1"/>
                </a:solidFill>
              </a:ln>
              <a:effectLst/>
            </c:spPr>
            <c:extLst>
              <c:ext xmlns:c16="http://schemas.microsoft.com/office/drawing/2014/chart" uri="{C3380CC4-5D6E-409C-BE32-E72D297353CC}">
                <c16:uniqueId val="{00000003-28A0-45FA-9EED-BCAC924FA302}"/>
              </c:ext>
            </c:extLst>
          </c:dPt>
          <c:dLbls>
            <c:dLbl>
              <c:idx val="0"/>
              <c:layout>
                <c:manualLayout>
                  <c:x val="-0.1143941920531414"/>
                  <c:y val="3.8469485834160557E-3"/>
                </c:manualLayout>
              </c:layout>
              <c:tx>
                <c:rich>
                  <a:bodyPr/>
                  <a:lstStyle/>
                  <a:p>
                    <a:fld id="{212F489B-FB58-482B-93F0-DEE181EDE544}" type="VALUE">
                      <a:rPr lang="en-US" sz="180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8A0-45FA-9EED-BCAC924FA302}"/>
                </c:ext>
              </c:extLst>
            </c:dLbl>
            <c:dLbl>
              <c:idx val="1"/>
              <c:layout>
                <c:manualLayout>
                  <c:x val="0.10202191849859021"/>
                  <c:y val="-2.3426827477322735E-4"/>
                </c:manualLayout>
              </c:layout>
              <c:tx>
                <c:rich>
                  <a:bodyPr/>
                  <a:lstStyle/>
                  <a:p>
                    <a:fld id="{2E97BE6C-36CC-4980-B9BF-F9E3C0EEE875}" type="VALUE">
                      <a:rPr lang="en-US" sz="160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A0-45FA-9EED-BCAC924FA30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Sheet2!$C$10:$C$11</c:f>
              <c:strCache>
                <c:ptCount val="2"/>
                <c:pt idx="0">
                  <c:v>Negative Enrollment </c:v>
                </c:pt>
                <c:pt idx="1">
                  <c:v>Positive Enrollment</c:v>
                </c:pt>
              </c:strCache>
            </c:strRef>
          </c:cat>
          <c:val>
            <c:numRef>
              <c:f>Sheet2!$D$10:$D$11</c:f>
              <c:numCache>
                <c:formatCode>General</c:formatCode>
                <c:ptCount val="2"/>
                <c:pt idx="0">
                  <c:v>6</c:v>
                </c:pt>
                <c:pt idx="1">
                  <c:v>6</c:v>
                </c:pt>
              </c:numCache>
            </c:numRef>
          </c:val>
          <c:extLst>
            <c:ext xmlns:c16="http://schemas.microsoft.com/office/drawing/2014/chart" uri="{C3380CC4-5D6E-409C-BE32-E72D297353CC}">
              <c16:uniqueId val="{00000004-28A0-45FA-9EED-BCAC924FA30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US" sz="1800" dirty="0">
                <a:solidFill>
                  <a:sysClr val="windowText" lastClr="000000"/>
                </a:solidFill>
              </a:rPr>
              <a:t> </a:t>
            </a:r>
            <a:r>
              <a:rPr lang="en-US" sz="1800" dirty="0">
                <a:solidFill>
                  <a:schemeClr val="tx1"/>
                </a:solidFill>
              </a:rPr>
              <a:t>FALL 2022 Total Enrollment</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30539447274972981"/>
          <c:y val="0.21550324463277132"/>
          <c:w val="0.34367025753659353"/>
          <c:h val="0.5633412010888591"/>
        </c:manualLayout>
      </c:layout>
      <c:pieChart>
        <c:varyColors val="1"/>
        <c:ser>
          <c:idx val="0"/>
          <c:order val="0"/>
          <c:tx>
            <c:strRef>
              <c:f>Sheet1!$C$14</c:f>
              <c:strCache>
                <c:ptCount val="1"/>
                <c:pt idx="0">
                  <c:v>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98-4ACD-B3BC-BF196BC52B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98-4ACD-B3BC-BF196BC52B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98-4ACD-B3BC-BF196BC52BC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98-4ACD-B3BC-BF196BC52BC8}"/>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A98-4ACD-B3BC-BF196BC52BC8}"/>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A98-4ACD-B3BC-BF196BC52BC8}"/>
                </c:ext>
              </c:extLst>
            </c:dLbl>
            <c:dLbl>
              <c:idx val="2"/>
              <c:layout>
                <c:manualLayout>
                  <c:x val="-8.6204784174274234E-3"/>
                  <c:y val="9.6329933696634677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98-4ACD-B3BC-BF196BC52BC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Sheet1!$B$15:$B$18</c:f>
              <c:strCache>
                <c:ptCount val="4"/>
                <c:pt idx="0">
                  <c:v>Undergradaute</c:v>
                </c:pt>
                <c:pt idx="1">
                  <c:v>Masters</c:v>
                </c:pt>
                <c:pt idx="2">
                  <c:v>Doctoral</c:v>
                </c:pt>
                <c:pt idx="3">
                  <c:v>Non-Degree Seeking</c:v>
                </c:pt>
              </c:strCache>
            </c:strRef>
          </c:cat>
          <c:val>
            <c:numRef>
              <c:f>Sheet1!$C$15:$C$18</c:f>
              <c:numCache>
                <c:formatCode>#,##0</c:formatCode>
                <c:ptCount val="4"/>
                <c:pt idx="0">
                  <c:v>2589</c:v>
                </c:pt>
                <c:pt idx="1">
                  <c:v>1531</c:v>
                </c:pt>
                <c:pt idx="2">
                  <c:v>218</c:v>
                </c:pt>
                <c:pt idx="3" formatCode="General">
                  <c:v>89</c:v>
                </c:pt>
              </c:numCache>
            </c:numRef>
          </c:val>
          <c:extLst>
            <c:ext xmlns:c16="http://schemas.microsoft.com/office/drawing/2014/chart" uri="{C3380CC4-5D6E-409C-BE32-E72D297353CC}">
              <c16:uniqueId val="{00000008-1A98-4ACD-B3BC-BF196BC52BC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0976407835168602E-2"/>
          <c:y val="0.79123714033428605"/>
          <c:w val="0.92119310513130825"/>
          <c:h val="0.1838795044750853"/>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r>
              <a:rPr lang="en-US" sz="1800" dirty="0">
                <a:solidFill>
                  <a:sysClr val="windowText" lastClr="000000"/>
                </a:solidFill>
              </a:rPr>
              <a:t> FALL 2022 Total Credit Hours</a:t>
            </a:r>
          </a:p>
        </c:rich>
      </c:tx>
      <c:overlay val="0"/>
      <c:spPr>
        <a:noFill/>
        <a:ln>
          <a:noFill/>
        </a:ln>
        <a:effectLst/>
      </c:spPr>
      <c:txPr>
        <a:bodyPr rot="0" spcFirstLastPara="1" vertOverflow="ellipsis" vert="horz" wrap="square" anchor="ctr" anchorCtr="1"/>
        <a:lstStyle/>
        <a:p>
          <a:pPr>
            <a:defRPr sz="1800" b="0" i="0" u="none" strike="noStrike" kern="1200" spc="0" baseline="0">
              <a:solidFill>
                <a:sysClr val="windowText" lastClr="000000"/>
              </a:solidFill>
              <a:latin typeface="+mn-lt"/>
              <a:ea typeface="+mn-ea"/>
              <a:cs typeface="+mn-cs"/>
            </a:defRPr>
          </a:pPr>
          <a:endParaRPr lang="en-US"/>
        </a:p>
      </c:txPr>
    </c:title>
    <c:autoTitleDeleted val="0"/>
    <c:plotArea>
      <c:layout/>
      <c:pieChart>
        <c:varyColors val="1"/>
        <c:ser>
          <c:idx val="0"/>
          <c:order val="0"/>
          <c:tx>
            <c:strRef>
              <c:f>Sheet1!$C$20</c:f>
              <c:strCache>
                <c:ptCount val="1"/>
                <c:pt idx="0">
                  <c:v>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92-423B-8FCB-4A5D64518E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92-423B-8FCB-4A5D64518EC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92-423B-8FCB-4A5D64518EC0}"/>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B92-423B-8FCB-4A5D64518EC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B92-423B-8FCB-4A5D64518EC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Sheet1!$B$21:$B$24</c:f>
              <c:strCache>
                <c:ptCount val="3"/>
                <c:pt idx="0">
                  <c:v>Undergradaute</c:v>
                </c:pt>
                <c:pt idx="1">
                  <c:v>Masters</c:v>
                </c:pt>
                <c:pt idx="2">
                  <c:v>Doctoral</c:v>
                </c:pt>
              </c:strCache>
            </c:strRef>
          </c:cat>
          <c:val>
            <c:numRef>
              <c:f>Sheet1!$C$21:$C$24</c:f>
              <c:numCache>
                <c:formatCode>#,##0</c:formatCode>
                <c:ptCount val="3"/>
                <c:pt idx="0">
                  <c:v>28769</c:v>
                </c:pt>
                <c:pt idx="1">
                  <c:v>12334</c:v>
                </c:pt>
                <c:pt idx="2">
                  <c:v>1905</c:v>
                </c:pt>
              </c:numCache>
            </c:numRef>
          </c:val>
          <c:extLst>
            <c:ext xmlns:c16="http://schemas.microsoft.com/office/drawing/2014/chart" uri="{C3380CC4-5D6E-409C-BE32-E72D297353CC}">
              <c16:uniqueId val="{00000006-2B92-423B-8FCB-4A5D64518EC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Fall 2022 - Average Credit Hours by Level</a:t>
            </a:r>
          </a:p>
        </c:rich>
      </c:tx>
      <c:layout>
        <c:manualLayout>
          <c:xMode val="edge"/>
          <c:yMode val="edge"/>
          <c:x val="0.10289872824835528"/>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Sheet1!$C$45</c:f>
              <c:strCache>
                <c:ptCount val="1"/>
                <c:pt idx="0">
                  <c:v>Fall 2022</c:v>
                </c:pt>
              </c:strCache>
            </c:strRef>
          </c:tx>
          <c:spPr>
            <a:solidFill>
              <a:schemeClr val="accent1"/>
            </a:solidFill>
            <a:ln>
              <a:noFill/>
            </a:ln>
            <a:effectLst/>
          </c:spPr>
          <c:invertIfNegative val="0"/>
          <c:dPt>
            <c:idx val="1"/>
            <c:invertIfNegative val="0"/>
            <c:bubble3D val="0"/>
            <c:spPr>
              <a:solidFill>
                <a:srgbClr val="EF8919"/>
              </a:solidFill>
              <a:ln>
                <a:noFill/>
              </a:ln>
              <a:effectLst/>
            </c:spPr>
            <c:extLst>
              <c:ext xmlns:c16="http://schemas.microsoft.com/office/drawing/2014/chart" uri="{C3380CC4-5D6E-409C-BE32-E72D297353CC}">
                <c16:uniqueId val="{00000001-26AF-4C6A-BDE8-434BA21C071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Sheet1!$B$46:$B$47</c:f>
              <c:strCache>
                <c:ptCount val="2"/>
                <c:pt idx="0">
                  <c:v>Undergraduate</c:v>
                </c:pt>
                <c:pt idx="1">
                  <c:v>Graduate</c:v>
                </c:pt>
              </c:strCache>
            </c:strRef>
          </c:cat>
          <c:val>
            <c:numRef>
              <c:f>Sheet1!$C$46:$C$47</c:f>
              <c:numCache>
                <c:formatCode>General</c:formatCode>
                <c:ptCount val="2"/>
                <c:pt idx="0" formatCode="0">
                  <c:v>11</c:v>
                </c:pt>
                <c:pt idx="1">
                  <c:v>7.8</c:v>
                </c:pt>
              </c:numCache>
            </c:numRef>
          </c:val>
          <c:extLst>
            <c:ext xmlns:c16="http://schemas.microsoft.com/office/drawing/2014/chart" uri="{C3380CC4-5D6E-409C-BE32-E72D297353CC}">
              <c16:uniqueId val="{00000002-26AF-4C6A-BDE8-434BA21C0712}"/>
            </c:ext>
          </c:extLst>
        </c:ser>
        <c:dLbls>
          <c:showLegendKey val="0"/>
          <c:showVal val="0"/>
          <c:showCatName val="0"/>
          <c:showSerName val="0"/>
          <c:showPercent val="0"/>
          <c:showBubbleSize val="0"/>
        </c:dLbls>
        <c:gapWidth val="219"/>
        <c:overlap val="-27"/>
        <c:axId val="1969670863"/>
        <c:axId val="1969678351"/>
      </c:barChart>
      <c:catAx>
        <c:axId val="196967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9678351"/>
        <c:crosses val="autoZero"/>
        <c:auto val="1"/>
        <c:lblAlgn val="ctr"/>
        <c:lblOffset val="100"/>
        <c:noMultiLvlLbl val="0"/>
      </c:catAx>
      <c:valAx>
        <c:axId val="19696783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969670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2903469789564329E-2"/>
          <c:y val="0.12847312852058562"/>
          <c:w val="0.89983366791758601"/>
          <c:h val="0.79117221982663988"/>
        </c:manualLayout>
      </c:layout>
      <c:barChart>
        <c:barDir val="col"/>
        <c:grouping val="clustered"/>
        <c:varyColors val="0"/>
        <c:ser>
          <c:idx val="0"/>
          <c:order val="0"/>
          <c:tx>
            <c:strRef>
              <c:f>Sheet1!$A$46</c:f>
              <c:strCache>
                <c:ptCount val="1"/>
                <c:pt idx="0">
                  <c:v>Total New Enrollments</c:v>
                </c:pt>
              </c:strCache>
            </c:strRef>
          </c:tx>
          <c:spPr>
            <a:solidFill>
              <a:schemeClr val="accent1"/>
            </a:solidFill>
            <a:ln>
              <a:noFill/>
            </a:ln>
            <a:effectLst/>
          </c:spPr>
          <c:invertIfNegative val="0"/>
          <c:dPt>
            <c:idx val="1"/>
            <c:invertIfNegative val="0"/>
            <c:bubble3D val="0"/>
            <c:spPr>
              <a:solidFill>
                <a:srgbClr val="F58F1F"/>
              </a:solidFill>
              <a:ln>
                <a:noFill/>
              </a:ln>
              <a:effectLst/>
            </c:spPr>
            <c:extLst>
              <c:ext xmlns:c16="http://schemas.microsoft.com/office/drawing/2014/chart" uri="{C3380CC4-5D6E-409C-BE32-E72D297353CC}">
                <c16:uniqueId val="{00000000-1B62-4051-AC66-24A82349D492}"/>
              </c:ext>
            </c:extLst>
          </c:dPt>
          <c:dPt>
            <c:idx val="2"/>
            <c:invertIfNegative val="0"/>
            <c:bubble3D val="0"/>
            <c:spPr>
              <a:solidFill>
                <a:srgbClr val="FF0000"/>
              </a:solidFill>
              <a:ln>
                <a:noFill/>
              </a:ln>
              <a:effectLst/>
            </c:spPr>
            <c:extLst>
              <c:ext xmlns:c16="http://schemas.microsoft.com/office/drawing/2014/chart" uri="{C3380CC4-5D6E-409C-BE32-E72D297353CC}">
                <c16:uniqueId val="{00000001-1B62-4051-AC66-24A82349D492}"/>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2-1B62-4051-AC66-24A82349D492}"/>
              </c:ext>
            </c:extLst>
          </c:dPt>
          <c:dPt>
            <c:idx val="4"/>
            <c:invertIfNegative val="0"/>
            <c:bubble3D val="0"/>
            <c:spPr>
              <a:solidFill>
                <a:schemeClr val="accent6">
                  <a:lumMod val="50000"/>
                </a:schemeClr>
              </a:solidFill>
              <a:ln>
                <a:noFill/>
              </a:ln>
              <a:effectLst/>
            </c:spPr>
            <c:extLst>
              <c:ext xmlns:c16="http://schemas.microsoft.com/office/drawing/2014/chart" uri="{C3380CC4-5D6E-409C-BE32-E72D297353CC}">
                <c16:uniqueId val="{00000003-1B62-4051-AC66-24A82349D49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Sheet1!$B$45:$F$45</c:f>
              <c:numCache>
                <c:formatCode>General</c:formatCode>
                <c:ptCount val="5"/>
                <c:pt idx="0">
                  <c:v>2018</c:v>
                </c:pt>
                <c:pt idx="1">
                  <c:v>2019</c:v>
                </c:pt>
                <c:pt idx="2">
                  <c:v>2020</c:v>
                </c:pt>
                <c:pt idx="3">
                  <c:v>2021</c:v>
                </c:pt>
                <c:pt idx="4">
                  <c:v>2022</c:v>
                </c:pt>
              </c:numCache>
            </c:numRef>
          </c:cat>
          <c:val>
            <c:numRef>
              <c:f>Sheet1!$B$46:$F$46</c:f>
              <c:numCache>
                <c:formatCode>General</c:formatCode>
                <c:ptCount val="5"/>
                <c:pt idx="0">
                  <c:v>1342</c:v>
                </c:pt>
                <c:pt idx="1">
                  <c:v>1462</c:v>
                </c:pt>
                <c:pt idx="2">
                  <c:v>1272</c:v>
                </c:pt>
                <c:pt idx="3">
                  <c:v>1291</c:v>
                </c:pt>
                <c:pt idx="4">
                  <c:v>1548</c:v>
                </c:pt>
              </c:numCache>
            </c:numRef>
          </c:val>
          <c:extLst>
            <c:ext xmlns:c16="http://schemas.microsoft.com/office/drawing/2014/chart" uri="{C3380CC4-5D6E-409C-BE32-E72D297353CC}">
              <c16:uniqueId val="{00000000-F8CA-45E9-8579-04B1F3CEB134}"/>
            </c:ext>
          </c:extLst>
        </c:ser>
        <c:dLbls>
          <c:showLegendKey val="0"/>
          <c:showVal val="0"/>
          <c:showCatName val="0"/>
          <c:showSerName val="0"/>
          <c:showPercent val="0"/>
          <c:showBubbleSize val="0"/>
        </c:dLbls>
        <c:gapWidth val="219"/>
        <c:overlap val="-27"/>
        <c:axId val="1019269696"/>
        <c:axId val="1019270112"/>
      </c:barChart>
      <c:catAx>
        <c:axId val="10192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19270112"/>
        <c:crosses val="autoZero"/>
        <c:auto val="1"/>
        <c:lblAlgn val="ctr"/>
        <c:lblOffset val="100"/>
        <c:noMultiLvlLbl val="0"/>
      </c:catAx>
      <c:valAx>
        <c:axId val="101927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19269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a:solidFill>
                  <a:schemeClr val="tx1"/>
                </a:solidFill>
              </a:rPr>
              <a:t>Freshman  Trend</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Sheet2!$B$8</c:f>
              <c:strCache>
                <c:ptCount val="1"/>
                <c:pt idx="0">
                  <c:v>Admitted</c:v>
                </c:pt>
              </c:strCache>
            </c:strRef>
          </c:tx>
          <c:spPr>
            <a:solidFill>
              <a:schemeClr val="accent1"/>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0-0F39-473E-B67A-822497B2986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Sheet2!$C$7:$G$7</c:f>
              <c:numCache>
                <c:formatCode>General</c:formatCode>
                <c:ptCount val="5"/>
                <c:pt idx="0">
                  <c:v>2018</c:v>
                </c:pt>
                <c:pt idx="1">
                  <c:v>2019</c:v>
                </c:pt>
                <c:pt idx="2">
                  <c:v>2020</c:v>
                </c:pt>
                <c:pt idx="3">
                  <c:v>2021</c:v>
                </c:pt>
                <c:pt idx="4">
                  <c:v>2022</c:v>
                </c:pt>
              </c:numCache>
            </c:numRef>
          </c:cat>
          <c:val>
            <c:numRef>
              <c:f>Sheet2!$C$8:$G$8</c:f>
              <c:numCache>
                <c:formatCode>General</c:formatCode>
                <c:ptCount val="5"/>
                <c:pt idx="0">
                  <c:v>582</c:v>
                </c:pt>
                <c:pt idx="1">
                  <c:v>722</c:v>
                </c:pt>
                <c:pt idx="2">
                  <c:v>710</c:v>
                </c:pt>
                <c:pt idx="3">
                  <c:v>674</c:v>
                </c:pt>
                <c:pt idx="4">
                  <c:v>1123</c:v>
                </c:pt>
              </c:numCache>
            </c:numRef>
          </c:val>
          <c:extLst>
            <c:ext xmlns:c16="http://schemas.microsoft.com/office/drawing/2014/chart" uri="{C3380CC4-5D6E-409C-BE32-E72D297353CC}">
              <c16:uniqueId val="{00000000-085B-46F0-A0BC-A7A0C41ABFF9}"/>
            </c:ext>
          </c:extLst>
        </c:ser>
        <c:dLbls>
          <c:showLegendKey val="0"/>
          <c:showVal val="0"/>
          <c:showCatName val="0"/>
          <c:showSerName val="0"/>
          <c:showPercent val="0"/>
          <c:showBubbleSize val="0"/>
        </c:dLbls>
        <c:gapWidth val="219"/>
        <c:overlap val="-27"/>
        <c:axId val="508115856"/>
        <c:axId val="508124176"/>
      </c:barChart>
      <c:catAx>
        <c:axId val="50811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08124176"/>
        <c:crosses val="autoZero"/>
        <c:auto val="1"/>
        <c:lblAlgn val="ctr"/>
        <c:lblOffset val="100"/>
        <c:noMultiLvlLbl val="0"/>
      </c:catAx>
      <c:valAx>
        <c:axId val="508124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811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solidFill>
                  <a:schemeClr val="tx1"/>
                </a:solidFill>
              </a:rPr>
              <a:t>Transfer Trend</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Sheet2!$B$31</c:f>
              <c:strCache>
                <c:ptCount val="1"/>
                <c:pt idx="0">
                  <c:v>Admitted</c:v>
                </c:pt>
              </c:strCache>
            </c:strRef>
          </c:tx>
          <c:spPr>
            <a:solidFill>
              <a:schemeClr val="accent1"/>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0-4EAD-48DE-B8EC-257D5FDCDBD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Sheet2!$C$30:$G$30</c:f>
              <c:numCache>
                <c:formatCode>General</c:formatCode>
                <c:ptCount val="5"/>
                <c:pt idx="0">
                  <c:v>2018</c:v>
                </c:pt>
                <c:pt idx="1">
                  <c:v>2019</c:v>
                </c:pt>
                <c:pt idx="2">
                  <c:v>2020</c:v>
                </c:pt>
                <c:pt idx="3">
                  <c:v>2021</c:v>
                </c:pt>
                <c:pt idx="4">
                  <c:v>2022</c:v>
                </c:pt>
              </c:numCache>
            </c:numRef>
          </c:cat>
          <c:val>
            <c:numRef>
              <c:f>Sheet2!$C$31:$G$31</c:f>
              <c:numCache>
                <c:formatCode>General</c:formatCode>
                <c:ptCount val="5"/>
                <c:pt idx="0">
                  <c:v>1295</c:v>
                </c:pt>
                <c:pt idx="1">
                  <c:v>1274</c:v>
                </c:pt>
                <c:pt idx="2">
                  <c:v>993</c:v>
                </c:pt>
                <c:pt idx="3">
                  <c:v>776</c:v>
                </c:pt>
                <c:pt idx="4">
                  <c:v>1014</c:v>
                </c:pt>
              </c:numCache>
            </c:numRef>
          </c:val>
          <c:extLst>
            <c:ext xmlns:c16="http://schemas.microsoft.com/office/drawing/2014/chart" uri="{C3380CC4-5D6E-409C-BE32-E72D297353CC}">
              <c16:uniqueId val="{00000000-FDA0-484B-AD18-435BA29CF588}"/>
            </c:ext>
          </c:extLst>
        </c:ser>
        <c:dLbls>
          <c:showLegendKey val="0"/>
          <c:showVal val="0"/>
          <c:showCatName val="0"/>
          <c:showSerName val="0"/>
          <c:showPercent val="0"/>
          <c:showBubbleSize val="0"/>
        </c:dLbls>
        <c:gapWidth val="219"/>
        <c:overlap val="-27"/>
        <c:axId val="411423952"/>
        <c:axId val="411425200"/>
      </c:barChart>
      <c:catAx>
        <c:axId val="41142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11425200"/>
        <c:crosses val="autoZero"/>
        <c:auto val="1"/>
        <c:lblAlgn val="ctr"/>
        <c:lblOffset val="100"/>
        <c:noMultiLvlLbl val="0"/>
      </c:catAx>
      <c:valAx>
        <c:axId val="41142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1423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Graduate Domestic Master</a:t>
            </a:r>
            <a:r>
              <a:rPr lang="en-US" sz="1600" b="1" baseline="0" dirty="0">
                <a:solidFill>
                  <a:schemeClr val="tx1"/>
                </a:solidFill>
              </a:rPr>
              <a:t> Trend</a:t>
            </a:r>
            <a:endParaRPr lang="en-US" sz="16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Sheet2!$B$20</c:f>
              <c:strCache>
                <c:ptCount val="1"/>
                <c:pt idx="0">
                  <c:v>Admitted</c:v>
                </c:pt>
              </c:strCache>
            </c:strRef>
          </c:tx>
          <c:spPr>
            <a:solidFill>
              <a:schemeClr val="accent1"/>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0-1C08-4AA6-A14D-75894C5A269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Sheet2!$C$19:$G$19</c:f>
              <c:numCache>
                <c:formatCode>General</c:formatCode>
                <c:ptCount val="5"/>
                <c:pt idx="0">
                  <c:v>2018</c:v>
                </c:pt>
                <c:pt idx="1">
                  <c:v>2019</c:v>
                </c:pt>
                <c:pt idx="2">
                  <c:v>2020</c:v>
                </c:pt>
                <c:pt idx="3">
                  <c:v>2021</c:v>
                </c:pt>
                <c:pt idx="4">
                  <c:v>2022</c:v>
                </c:pt>
              </c:numCache>
            </c:numRef>
          </c:cat>
          <c:val>
            <c:numRef>
              <c:f>Sheet2!$C$20:$G$20</c:f>
              <c:numCache>
                <c:formatCode>General</c:formatCode>
                <c:ptCount val="5"/>
                <c:pt idx="0">
                  <c:v>425</c:v>
                </c:pt>
                <c:pt idx="1">
                  <c:v>473</c:v>
                </c:pt>
                <c:pt idx="2">
                  <c:v>508</c:v>
                </c:pt>
                <c:pt idx="3">
                  <c:v>473</c:v>
                </c:pt>
                <c:pt idx="4">
                  <c:v>577</c:v>
                </c:pt>
              </c:numCache>
            </c:numRef>
          </c:val>
          <c:extLst>
            <c:ext xmlns:c16="http://schemas.microsoft.com/office/drawing/2014/chart" uri="{C3380CC4-5D6E-409C-BE32-E72D297353CC}">
              <c16:uniqueId val="{00000000-6AD4-40B8-802B-FAF3EB200014}"/>
            </c:ext>
          </c:extLst>
        </c:ser>
        <c:dLbls>
          <c:showLegendKey val="0"/>
          <c:showVal val="0"/>
          <c:showCatName val="0"/>
          <c:showSerName val="0"/>
          <c:showPercent val="0"/>
          <c:showBubbleSize val="0"/>
        </c:dLbls>
        <c:gapWidth val="219"/>
        <c:overlap val="-27"/>
        <c:axId val="1430342815"/>
        <c:axId val="1430341983"/>
      </c:barChart>
      <c:catAx>
        <c:axId val="143034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30341983"/>
        <c:crosses val="autoZero"/>
        <c:auto val="1"/>
        <c:lblAlgn val="ctr"/>
        <c:lblOffset val="100"/>
        <c:noMultiLvlLbl val="0"/>
      </c:catAx>
      <c:valAx>
        <c:axId val="14303419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430342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b="1" dirty="0">
                <a:solidFill>
                  <a:sysClr val="windowText" lastClr="000000"/>
                </a:solidFill>
              </a:rPr>
              <a:t>International Trend</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7713363309453965E-2"/>
          <c:y val="0.12901452111130729"/>
          <c:w val="0.87762041598372997"/>
          <c:h val="0.68093810178586822"/>
        </c:manualLayout>
      </c:layout>
      <c:barChart>
        <c:barDir val="col"/>
        <c:grouping val="clustered"/>
        <c:varyColors val="0"/>
        <c:ser>
          <c:idx val="0"/>
          <c:order val="0"/>
          <c:tx>
            <c:strRef>
              <c:f>Sheet2!$B$41</c:f>
              <c:strCache>
                <c:ptCount val="1"/>
                <c:pt idx="0">
                  <c:v>Admitted </c:v>
                </c:pt>
              </c:strCache>
            </c:strRef>
          </c:tx>
          <c:spPr>
            <a:solidFill>
              <a:schemeClr val="accent1"/>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0-0BE4-46E0-A8C9-FB247AE1D66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Sheet2!$C$40:$G$40</c:f>
              <c:numCache>
                <c:formatCode>General</c:formatCode>
                <c:ptCount val="5"/>
                <c:pt idx="0">
                  <c:v>2018</c:v>
                </c:pt>
                <c:pt idx="1">
                  <c:v>2019</c:v>
                </c:pt>
                <c:pt idx="2">
                  <c:v>2020</c:v>
                </c:pt>
                <c:pt idx="3">
                  <c:v>2021</c:v>
                </c:pt>
                <c:pt idx="4">
                  <c:v>2022</c:v>
                </c:pt>
              </c:numCache>
            </c:numRef>
          </c:cat>
          <c:val>
            <c:numRef>
              <c:f>Sheet2!$C$41:$G$41</c:f>
              <c:numCache>
                <c:formatCode>General</c:formatCode>
                <c:ptCount val="5"/>
                <c:pt idx="0">
                  <c:v>96</c:v>
                </c:pt>
                <c:pt idx="1">
                  <c:v>277</c:v>
                </c:pt>
                <c:pt idx="2">
                  <c:v>130</c:v>
                </c:pt>
                <c:pt idx="3">
                  <c:v>846</c:v>
                </c:pt>
                <c:pt idx="4">
                  <c:v>3487</c:v>
                </c:pt>
              </c:numCache>
            </c:numRef>
          </c:val>
          <c:extLst>
            <c:ext xmlns:c16="http://schemas.microsoft.com/office/drawing/2014/chart" uri="{C3380CC4-5D6E-409C-BE32-E72D297353CC}">
              <c16:uniqueId val="{00000000-F302-485B-97F1-960B4D9D40A2}"/>
            </c:ext>
          </c:extLst>
        </c:ser>
        <c:dLbls>
          <c:showLegendKey val="0"/>
          <c:showVal val="0"/>
          <c:showCatName val="0"/>
          <c:showSerName val="0"/>
          <c:showPercent val="0"/>
          <c:showBubbleSize val="0"/>
        </c:dLbls>
        <c:gapWidth val="219"/>
        <c:overlap val="-27"/>
        <c:axId val="1430791039"/>
        <c:axId val="1430804351"/>
      </c:barChart>
      <c:catAx>
        <c:axId val="1430791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430804351"/>
        <c:crosses val="autoZero"/>
        <c:auto val="1"/>
        <c:lblAlgn val="ctr"/>
        <c:lblOffset val="100"/>
        <c:noMultiLvlLbl val="0"/>
      </c:catAx>
      <c:valAx>
        <c:axId val="1430804351"/>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430791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0.15905</cdr:x>
      <cdr:y>0.19924</cdr:y>
    </cdr:from>
    <cdr:to>
      <cdr:x>0.86081</cdr:x>
      <cdr:y>0.5</cdr:y>
    </cdr:to>
    <cdr:cxnSp macro="">
      <cdr:nvCxnSpPr>
        <cdr:cNvPr id="2" name="Straight Connector 1">
          <a:extLst xmlns:a="http://schemas.openxmlformats.org/drawingml/2006/main">
            <a:ext uri="{FF2B5EF4-FFF2-40B4-BE49-F238E27FC236}">
              <a16:creationId xmlns:a16="http://schemas.microsoft.com/office/drawing/2014/main" id="{371BABDC-2E23-8AA2-010D-31CB79354965}"/>
            </a:ext>
          </a:extLst>
        </cdr:cNvPr>
        <cdr:cNvCxnSpPr>
          <a:cxnSpLocks xmlns:a="http://schemas.openxmlformats.org/drawingml/2006/main"/>
        </cdr:cNvCxnSpPr>
      </cdr:nvCxnSpPr>
      <cdr:spPr>
        <a:xfrm xmlns:a="http://schemas.openxmlformats.org/drawingml/2006/main" flipV="1">
          <a:off x="1044785" y="737117"/>
          <a:ext cx="4609823" cy="1112700"/>
        </a:xfrm>
        <a:prstGeom xmlns:a="http://schemas.openxmlformats.org/drawingml/2006/main" prst="line">
          <a:avLst/>
        </a:prstGeom>
        <a:ln xmlns:a="http://schemas.openxmlformats.org/drawingml/2006/main" w="19050">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8F14D-B4A4-41ED-B4B6-560792B1AF01}"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1CBAF-BCA1-4DAC-A796-42520031440D}" type="slidenum">
              <a:rPr lang="en-US" smtClean="0"/>
              <a:t>‹#›</a:t>
            </a:fld>
            <a:endParaRPr lang="en-US"/>
          </a:p>
        </p:txBody>
      </p:sp>
    </p:spTree>
    <p:extLst>
      <p:ext uri="{BB962C8B-B14F-4D97-AF65-F5344CB8AC3E}">
        <p14:creationId xmlns:p14="http://schemas.microsoft.com/office/powerpoint/2010/main" val="238374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r>
              <a:rPr lang="en-US" b="1" i="1">
                <a:latin typeface="Arial"/>
                <a:ea typeface="Arial"/>
                <a:cs typeface="Arial"/>
                <a:sym typeface="Arial"/>
              </a:rPr>
              <a:t>NOTE:</a:t>
            </a:r>
            <a:endParaRPr/>
          </a:p>
          <a:p>
            <a:pPr>
              <a:buSzPts val="1400"/>
            </a:pPr>
            <a:r>
              <a:rPr lang="en-US" i="1">
                <a:latin typeface="Arial"/>
                <a:ea typeface="Arial"/>
                <a:cs typeface="Arial"/>
                <a:sym typeface="Arial"/>
              </a:rPr>
              <a:t>To change the  image on this slide, select the picture and delete it. Then click the Pictures icon in the placeholder to insert your own image.</a:t>
            </a:r>
            <a:endParaRPr/>
          </a:p>
        </p:txBody>
      </p:sp>
      <p:sp>
        <p:nvSpPr>
          <p:cNvPr id="105" name="Google Shape;105;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SzPts val="1400"/>
            </a:pPr>
            <a:fld id="{00000000-1234-1234-1234-123412341234}" type="slidenum">
              <a:rPr lang="en-US"/>
              <a:pPr>
                <a:buSzPts val="1400"/>
              </a:pPr>
              <a:t>30</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0604822b14_0_9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0604822b14_0_9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Hello &amp; Thank you….</a:t>
            </a:r>
          </a:p>
        </p:txBody>
      </p:sp>
      <p:sp>
        <p:nvSpPr>
          <p:cNvPr id="4" name="Slide Number Placeholder 3"/>
          <p:cNvSpPr>
            <a:spLocks noGrp="1"/>
          </p:cNvSpPr>
          <p:nvPr>
            <p:ph type="sldNum" sz="quarter" idx="10"/>
          </p:nvPr>
        </p:nvSpPr>
        <p:spPr/>
        <p:txBody>
          <a:bodyPr/>
          <a:lstStyle/>
          <a:p>
            <a:fld id="{39EF1A5F-24C3-C948-B849-66259A8FDC1B}" type="slidenum">
              <a:rPr lang="en-US" smtClean="0"/>
              <a:t>43</a:t>
            </a:fld>
            <a:endParaRPr lang="en-US"/>
          </a:p>
        </p:txBody>
      </p:sp>
    </p:spTree>
    <p:extLst>
      <p:ext uri="{BB962C8B-B14F-4D97-AF65-F5344CB8AC3E}">
        <p14:creationId xmlns:p14="http://schemas.microsoft.com/office/powerpoint/2010/main" val="24300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Sharita</a:t>
            </a:r>
          </a:p>
        </p:txBody>
      </p:sp>
      <p:sp>
        <p:nvSpPr>
          <p:cNvPr id="4" name="Slide Number Placeholder 3"/>
          <p:cNvSpPr>
            <a:spLocks noGrp="1"/>
          </p:cNvSpPr>
          <p:nvPr>
            <p:ph type="sldNum" sz="quarter" idx="10"/>
          </p:nvPr>
        </p:nvSpPr>
        <p:spPr/>
        <p:txBody>
          <a:bodyPr/>
          <a:lstStyle/>
          <a:p>
            <a:fld id="{39EF1A5F-24C3-C948-B849-66259A8FDC1B}" type="slidenum">
              <a:rPr lang="en-US" smtClean="0"/>
              <a:t>44</a:t>
            </a:fld>
            <a:endParaRPr lang="en-US"/>
          </a:p>
        </p:txBody>
      </p:sp>
    </p:spTree>
    <p:extLst>
      <p:ext uri="{BB962C8B-B14F-4D97-AF65-F5344CB8AC3E}">
        <p14:creationId xmlns:p14="http://schemas.microsoft.com/office/powerpoint/2010/main" val="291733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“dual enrollment” – we actually want them to stay and finish the degree (if not more!)</a:t>
            </a:r>
          </a:p>
          <a:p>
            <a:endParaRPr lang="en-US" dirty="0"/>
          </a:p>
          <a:p>
            <a:r>
              <a:rPr lang="en-US" dirty="0"/>
              <a:t>Sharita </a:t>
            </a:r>
          </a:p>
        </p:txBody>
      </p:sp>
      <p:sp>
        <p:nvSpPr>
          <p:cNvPr id="4" name="Slide Number Placeholder 3"/>
          <p:cNvSpPr>
            <a:spLocks noGrp="1"/>
          </p:cNvSpPr>
          <p:nvPr>
            <p:ph type="sldNum" sz="quarter" idx="10"/>
          </p:nvPr>
        </p:nvSpPr>
        <p:spPr/>
        <p:txBody>
          <a:bodyPr/>
          <a:lstStyle/>
          <a:p>
            <a:fld id="{39EF1A5F-24C3-C948-B849-66259A8FDC1B}" type="slidenum">
              <a:rPr lang="en-US" smtClean="0"/>
              <a:t>45</a:t>
            </a:fld>
            <a:endParaRPr lang="en-US"/>
          </a:p>
        </p:txBody>
      </p:sp>
    </p:spTree>
    <p:extLst>
      <p:ext uri="{BB962C8B-B14F-4D97-AF65-F5344CB8AC3E}">
        <p14:creationId xmlns:p14="http://schemas.microsoft.com/office/powerpoint/2010/main" val="100741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Sharita</a:t>
            </a:r>
          </a:p>
        </p:txBody>
      </p:sp>
      <p:sp>
        <p:nvSpPr>
          <p:cNvPr id="4" name="Slide Number Placeholder 3"/>
          <p:cNvSpPr>
            <a:spLocks noGrp="1"/>
          </p:cNvSpPr>
          <p:nvPr>
            <p:ph type="sldNum" sz="quarter" idx="5"/>
          </p:nvPr>
        </p:nvSpPr>
        <p:spPr/>
        <p:txBody>
          <a:bodyPr/>
          <a:lstStyle/>
          <a:p>
            <a:fld id="{39EF1A5F-24C3-C948-B849-66259A8FDC1B}" type="slidenum">
              <a:rPr lang="en-US" smtClean="0"/>
              <a:t>46</a:t>
            </a:fld>
            <a:endParaRPr lang="en-US"/>
          </a:p>
        </p:txBody>
      </p:sp>
    </p:spTree>
    <p:extLst>
      <p:ext uri="{BB962C8B-B14F-4D97-AF65-F5344CB8AC3E}">
        <p14:creationId xmlns:p14="http://schemas.microsoft.com/office/powerpoint/2010/main" val="192191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Sharita</a:t>
            </a:r>
          </a:p>
        </p:txBody>
      </p:sp>
      <p:sp>
        <p:nvSpPr>
          <p:cNvPr id="4" name="Slide Number Placeholder 3"/>
          <p:cNvSpPr>
            <a:spLocks noGrp="1"/>
          </p:cNvSpPr>
          <p:nvPr>
            <p:ph type="sldNum" sz="quarter" idx="10"/>
          </p:nvPr>
        </p:nvSpPr>
        <p:spPr/>
        <p:txBody>
          <a:bodyPr/>
          <a:lstStyle/>
          <a:p>
            <a:fld id="{39EF1A5F-24C3-C948-B849-66259A8FDC1B}" type="slidenum">
              <a:rPr lang="en-US" smtClean="0"/>
              <a:t>47</a:t>
            </a:fld>
            <a:endParaRPr lang="en-US"/>
          </a:p>
        </p:txBody>
      </p:sp>
    </p:spTree>
    <p:extLst>
      <p:ext uri="{BB962C8B-B14F-4D97-AF65-F5344CB8AC3E}">
        <p14:creationId xmlns:p14="http://schemas.microsoft.com/office/powerpoint/2010/main" val="47805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t>
            </a:r>
          </a:p>
        </p:txBody>
      </p:sp>
      <p:sp>
        <p:nvSpPr>
          <p:cNvPr id="4" name="Slide Number Placeholder 3"/>
          <p:cNvSpPr>
            <a:spLocks noGrp="1"/>
          </p:cNvSpPr>
          <p:nvPr>
            <p:ph type="sldNum" sz="quarter" idx="5"/>
          </p:nvPr>
        </p:nvSpPr>
        <p:spPr/>
        <p:txBody>
          <a:bodyPr/>
          <a:lstStyle/>
          <a:p>
            <a:fld id="{39EF1A5F-24C3-C948-B849-66259A8FDC1B}" type="slidenum">
              <a:rPr lang="en-US" smtClean="0"/>
              <a:t>48</a:t>
            </a:fld>
            <a:endParaRPr lang="en-US"/>
          </a:p>
        </p:txBody>
      </p:sp>
    </p:spTree>
    <p:extLst>
      <p:ext uri="{BB962C8B-B14F-4D97-AF65-F5344CB8AC3E}">
        <p14:creationId xmlns:p14="http://schemas.microsoft.com/office/powerpoint/2010/main" val="57067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ALex</a:t>
            </a:r>
            <a:endParaRPr lang="en-US" dirty="0"/>
          </a:p>
        </p:txBody>
      </p:sp>
      <p:sp>
        <p:nvSpPr>
          <p:cNvPr id="4" name="Slide Number Placeholder 3"/>
          <p:cNvSpPr>
            <a:spLocks noGrp="1"/>
          </p:cNvSpPr>
          <p:nvPr>
            <p:ph type="sldNum" sz="quarter" idx="10"/>
          </p:nvPr>
        </p:nvSpPr>
        <p:spPr/>
        <p:txBody>
          <a:bodyPr/>
          <a:lstStyle/>
          <a:p>
            <a:fld id="{39EF1A5F-24C3-C948-B849-66259A8FDC1B}" type="slidenum">
              <a:rPr lang="en-US" smtClean="0"/>
              <a:t>49</a:t>
            </a:fld>
            <a:endParaRPr lang="en-US"/>
          </a:p>
        </p:txBody>
      </p:sp>
    </p:spTree>
    <p:extLst>
      <p:ext uri="{BB962C8B-B14F-4D97-AF65-F5344CB8AC3E}">
        <p14:creationId xmlns:p14="http://schemas.microsoft.com/office/powerpoint/2010/main" val="300522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Alex</a:t>
            </a:r>
          </a:p>
        </p:txBody>
      </p:sp>
      <p:sp>
        <p:nvSpPr>
          <p:cNvPr id="4" name="Slide Number Placeholder 3"/>
          <p:cNvSpPr>
            <a:spLocks noGrp="1"/>
          </p:cNvSpPr>
          <p:nvPr>
            <p:ph type="sldNum" sz="quarter" idx="10"/>
          </p:nvPr>
        </p:nvSpPr>
        <p:spPr/>
        <p:txBody>
          <a:bodyPr/>
          <a:lstStyle/>
          <a:p>
            <a:fld id="{39EF1A5F-24C3-C948-B849-66259A8FDC1B}" type="slidenum">
              <a:rPr lang="en-US" smtClean="0"/>
              <a:t>50</a:t>
            </a:fld>
            <a:endParaRPr lang="en-US"/>
          </a:p>
        </p:txBody>
      </p:sp>
    </p:spTree>
    <p:extLst>
      <p:ext uri="{BB962C8B-B14F-4D97-AF65-F5344CB8AC3E}">
        <p14:creationId xmlns:p14="http://schemas.microsoft.com/office/powerpoint/2010/main" val="117013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9b3c95d46_0_1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369" name="Google Shape;369;g129b3c95d46_0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6263" indent="-342900">
              <a:lnSpc>
                <a:spcPct val="100000"/>
              </a:lnSpc>
              <a:spcAft>
                <a:spcPts val="1800"/>
              </a:spcAft>
              <a:buFont typeface="Wingdings" panose="05000000000000000000" pitchFamily="2" charset="2"/>
              <a:buChar char="§"/>
            </a:pPr>
            <a:r>
              <a:rPr lang="en-US" dirty="0"/>
              <a:t>Juan</a:t>
            </a:r>
          </a:p>
        </p:txBody>
      </p:sp>
      <p:sp>
        <p:nvSpPr>
          <p:cNvPr id="4" name="Slide Number Placeholder 3"/>
          <p:cNvSpPr>
            <a:spLocks noGrp="1"/>
          </p:cNvSpPr>
          <p:nvPr>
            <p:ph type="sldNum" sz="quarter" idx="5"/>
          </p:nvPr>
        </p:nvSpPr>
        <p:spPr/>
        <p:txBody>
          <a:bodyPr/>
          <a:lstStyle/>
          <a:p>
            <a:fld id="{13A4F507-D816-4C17-A9A7-BADBEECD4AFE}" type="slidenum">
              <a:rPr lang="en-US" smtClean="0"/>
              <a:t>51</a:t>
            </a:fld>
            <a:endParaRPr lang="en-US"/>
          </a:p>
        </p:txBody>
      </p:sp>
    </p:spTree>
    <p:extLst>
      <p:ext uri="{BB962C8B-B14F-4D97-AF65-F5344CB8AC3E}">
        <p14:creationId xmlns:p14="http://schemas.microsoft.com/office/powerpoint/2010/main" val="3004939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5"/>
          </p:nvPr>
        </p:nvSpPr>
        <p:spPr/>
        <p:txBody>
          <a:bodyPr/>
          <a:lstStyle/>
          <a:p>
            <a:fld id="{13A4F507-D816-4C17-A9A7-BADBEECD4AFE}" type="slidenum">
              <a:rPr lang="en-US" smtClean="0"/>
              <a:t>52</a:t>
            </a:fld>
            <a:endParaRPr lang="en-US"/>
          </a:p>
        </p:txBody>
      </p:sp>
    </p:spTree>
    <p:extLst>
      <p:ext uri="{BB962C8B-B14F-4D97-AF65-F5344CB8AC3E}">
        <p14:creationId xmlns:p14="http://schemas.microsoft.com/office/powerpoint/2010/main" val="608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Juan</a:t>
            </a:r>
          </a:p>
        </p:txBody>
      </p:sp>
      <p:sp>
        <p:nvSpPr>
          <p:cNvPr id="4" name="Slide Number Placeholder 3"/>
          <p:cNvSpPr>
            <a:spLocks noGrp="1"/>
          </p:cNvSpPr>
          <p:nvPr>
            <p:ph type="sldNum" sz="quarter" idx="10"/>
          </p:nvPr>
        </p:nvSpPr>
        <p:spPr/>
        <p:txBody>
          <a:bodyPr/>
          <a:lstStyle/>
          <a:p>
            <a:fld id="{39EF1A5F-24C3-C948-B849-66259A8FDC1B}" type="slidenum">
              <a:rPr lang="en-US" smtClean="0"/>
              <a:t>53</a:t>
            </a:fld>
            <a:endParaRPr lang="en-US"/>
          </a:p>
        </p:txBody>
      </p:sp>
    </p:spTree>
    <p:extLst>
      <p:ext uri="{BB962C8B-B14F-4D97-AF65-F5344CB8AC3E}">
        <p14:creationId xmlns:p14="http://schemas.microsoft.com/office/powerpoint/2010/main" val="117583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473" name="Google Shape;473;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9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667" name="Google Shape;667;p9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4789372598_0_18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1027" name="Google Shape;1027;g14789372598_0_1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625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4789372598_0_18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1027" name="Google Shape;1027;g14789372598_0_1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4789372598_0_18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a:buSzPts val="1400"/>
            </a:pPr>
            <a:endParaRPr/>
          </a:p>
        </p:txBody>
      </p:sp>
      <p:sp>
        <p:nvSpPr>
          <p:cNvPr id="1027" name="Google Shape;1027;g14789372598_0_1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0604822b14_0_6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20604822b14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65CDE-2BF0-F1FB-05D8-1F431297D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45738-113F-CDDC-E940-1C99E91B9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547EBE-EC30-FC97-B4AC-0D29BF145273}"/>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C59696C8-F559-01E3-1AC6-5CA79234C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5AF7D-A348-06F5-F811-56B3785381B5}"/>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265555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527C-0D3D-A6F3-19BD-4B4502B324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7263B-8C50-0071-2EA7-881557F7D2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8D67D-7B4A-EE38-D970-6499D48198F8}"/>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405FAD04-161D-DC12-86BD-6A77360F3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45F1F-E1B8-42B5-D860-DCDC4037D963}"/>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3625669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59D79-8717-21E9-431F-2097FEDA71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DE07EC-850B-901E-57F7-F22079EBE5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1CA63-9AB3-B1F5-B76D-D4432C99C515}"/>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5254538E-8C72-21B9-6A82-2D1AE93F3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8337F-1397-0889-4AFF-F7FE207A02B6}"/>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3331622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5"/>
        <p:cNvGrpSpPr/>
        <p:nvPr/>
      </p:nvGrpSpPr>
      <p:grpSpPr>
        <a:xfrm>
          <a:off x="0" y="0"/>
          <a:ext cx="0" cy="0"/>
          <a:chOff x="0" y="0"/>
          <a:chExt cx="0" cy="0"/>
        </a:xfrm>
      </p:grpSpPr>
      <p:sp>
        <p:nvSpPr>
          <p:cNvPr id="16" name="Google Shape;16;p79"/>
          <p:cNvSpPr txBox="1">
            <a:spLocks noGrp="1"/>
          </p:cNvSpPr>
          <p:nvPr>
            <p:ph type="ctrTitle"/>
          </p:nvPr>
        </p:nvSpPr>
        <p:spPr>
          <a:xfrm>
            <a:off x="1104900" y="2292094"/>
            <a:ext cx="5734050" cy="22196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l">
              <a:lnSpc>
                <a:spcPct val="90000"/>
              </a:lnSpc>
              <a:spcBef>
                <a:spcPts val="0"/>
              </a:spcBef>
              <a:spcAft>
                <a:spcPts val="0"/>
              </a:spcAft>
              <a:buClr>
                <a:srgbClr val="262626"/>
              </a:buClr>
              <a:buSzPts val="4400"/>
              <a:buFont typeface="Gill Sans"/>
              <a:buNone/>
              <a:defRPr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9"/>
          <p:cNvSpPr txBox="1">
            <a:spLocks noGrp="1"/>
          </p:cNvSpPr>
          <p:nvPr>
            <p:ph type="subTitle" idx="1"/>
          </p:nvPr>
        </p:nvSpPr>
        <p:spPr>
          <a:xfrm>
            <a:off x="1104900" y="4511784"/>
            <a:ext cx="5734050" cy="95556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800"/>
              <a:buNone/>
              <a:defRPr sz="18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79" descr="An empty placeholder to add an image. Click on the placeholder and select the image that you wish to add."/>
          <p:cNvSpPr>
            <a:spLocks noGrp="1"/>
          </p:cNvSpPr>
          <p:nvPr>
            <p:ph type="pic" idx="2"/>
          </p:nvPr>
        </p:nvSpPr>
        <p:spPr>
          <a:xfrm>
            <a:off x="6981063" y="1310656"/>
            <a:ext cx="5210937" cy="4208604"/>
          </a:xfrm>
          <a:prstGeom prst="rect">
            <a:avLst/>
          </a:prstGeom>
          <a:solidFill>
            <a:srgbClr val="CCCCCC"/>
          </a:solidFill>
          <a:ln>
            <a:noFill/>
          </a:ln>
        </p:spPr>
      </p:sp>
    </p:spTree>
    <p:extLst>
      <p:ext uri="{BB962C8B-B14F-4D97-AF65-F5344CB8AC3E}">
        <p14:creationId xmlns:p14="http://schemas.microsoft.com/office/powerpoint/2010/main" val="139579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A813-E53C-D6B5-F0E7-B86940E1D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0E072-E7EF-6766-09BE-828E1DADC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0BC5C-C56B-5C20-3BAA-C816B922C145}"/>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1856B14E-6DF8-867F-22A5-D9809E15B3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651A8-FD66-B52D-8AF5-7490007BB632}"/>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45083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63B7-DE11-959B-2E6F-41E5EC54CC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927AA3-9F5D-194D-377C-12B7209B8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720DC-A6B5-FE2D-BC37-C88E47AB8B01}"/>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9717B9B7-EC30-1437-1F87-1D8394842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5E315-D494-3E63-541D-84D1349F432B}"/>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321080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D764-0C18-37BD-1207-F5AF1E6D3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D0EFED-0BBF-06A7-4C39-75C46AC878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33580E-FDEB-B51C-99CA-0D683D5549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D755D-C81B-08C8-949C-8D4208A41544}"/>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6" name="Footer Placeholder 5">
            <a:extLst>
              <a:ext uri="{FF2B5EF4-FFF2-40B4-BE49-F238E27FC236}">
                <a16:creationId xmlns:a16="http://schemas.microsoft.com/office/drawing/2014/main" id="{7F659F2A-5966-C59A-866C-F0153F1CD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26531-2A2C-C2A1-ECA7-DB73C7570C7A}"/>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257093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00FA-F4EC-4037-C45B-4D659B669C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F7BF1F-977C-853F-5411-74BCCFCC0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04234-C183-9878-0D1B-84DBCA6EA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8EBA8-9E5E-3D39-1BF4-14A9DF0F2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22D0A2-9781-DD5B-FE3E-B31447BE5C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FC22F4-2174-D0C6-293D-E41923FCD08C}"/>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8" name="Footer Placeholder 7">
            <a:extLst>
              <a:ext uri="{FF2B5EF4-FFF2-40B4-BE49-F238E27FC236}">
                <a16:creationId xmlns:a16="http://schemas.microsoft.com/office/drawing/2014/main" id="{E20AEF6B-03A9-7889-C171-A7977DD5A4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34B25F-4DF6-FFBA-484B-184C43582465}"/>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190465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4FF8-4FC3-CDD1-019F-0702962724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23D752-492E-43FF-256C-BDDA384CB457}"/>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4" name="Footer Placeholder 3">
            <a:extLst>
              <a:ext uri="{FF2B5EF4-FFF2-40B4-BE49-F238E27FC236}">
                <a16:creationId xmlns:a16="http://schemas.microsoft.com/office/drawing/2014/main" id="{2AB238E0-B8AE-4928-AC8E-505FBF6BB4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FFB61E-3925-2CFD-0654-E6A64D621BDC}"/>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297315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5DD49-6C7B-2DBC-1605-4B4F5360180F}"/>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3" name="Footer Placeholder 2">
            <a:extLst>
              <a:ext uri="{FF2B5EF4-FFF2-40B4-BE49-F238E27FC236}">
                <a16:creationId xmlns:a16="http://schemas.microsoft.com/office/drawing/2014/main" id="{DD4EC8C4-46A8-6035-876A-E00EB32C7F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0B64F-6EE5-45D0-2477-F25F114C4993}"/>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117514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B4702-75AF-C7C9-9B2C-65920F212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205E88-E296-37EC-60E4-0C80B1B9DE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5AF5A7-DEE7-A6F9-F7DA-8DCB2DE20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41E0E-B119-3D1C-917E-C8BC3AB265D1}"/>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6" name="Footer Placeholder 5">
            <a:extLst>
              <a:ext uri="{FF2B5EF4-FFF2-40B4-BE49-F238E27FC236}">
                <a16:creationId xmlns:a16="http://schemas.microsoft.com/office/drawing/2014/main" id="{7BD037B8-F047-8AD8-447D-F0AD92FF7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372B78-410B-AB92-101C-ABCA8C4826CB}"/>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283993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04DA-D3BB-5B3E-5656-49F55DF4E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B0E8E7-A7A1-102B-5AF6-C7E4A798D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0984A8-B319-2F2C-5D44-70F37F064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84E78-DB12-8F3A-BAC9-0911F649B974}"/>
              </a:ext>
            </a:extLst>
          </p:cNvPr>
          <p:cNvSpPr>
            <a:spLocks noGrp="1"/>
          </p:cNvSpPr>
          <p:nvPr>
            <p:ph type="dt" sz="half" idx="10"/>
          </p:nvPr>
        </p:nvSpPr>
        <p:spPr/>
        <p:txBody>
          <a:bodyPr/>
          <a:lstStyle/>
          <a:p>
            <a:fld id="{839F24F1-6E59-4B77-B937-C5D145CC5B45}" type="datetimeFigureOut">
              <a:rPr lang="en-US" smtClean="0"/>
              <a:t>3/24/2023</a:t>
            </a:fld>
            <a:endParaRPr lang="en-US"/>
          </a:p>
        </p:txBody>
      </p:sp>
      <p:sp>
        <p:nvSpPr>
          <p:cNvPr id="6" name="Footer Placeholder 5">
            <a:extLst>
              <a:ext uri="{FF2B5EF4-FFF2-40B4-BE49-F238E27FC236}">
                <a16:creationId xmlns:a16="http://schemas.microsoft.com/office/drawing/2014/main" id="{6C864E1E-B298-0E47-D2BE-418ED7DED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1CE21-27EC-6A29-7D01-F3E373729E13}"/>
              </a:ext>
            </a:extLst>
          </p:cNvPr>
          <p:cNvSpPr>
            <a:spLocks noGrp="1"/>
          </p:cNvSpPr>
          <p:nvPr>
            <p:ph type="sldNum" sz="quarter" idx="12"/>
          </p:nvPr>
        </p:nvSpPr>
        <p:spPr/>
        <p:txBody>
          <a:bodyPr/>
          <a:lstStyle/>
          <a:p>
            <a:fld id="{8BC3B10C-2B46-44D8-846F-EEC2740B7477}" type="slidenum">
              <a:rPr lang="en-US" smtClean="0"/>
              <a:t>‹#›</a:t>
            </a:fld>
            <a:endParaRPr lang="en-US"/>
          </a:p>
        </p:txBody>
      </p:sp>
    </p:spTree>
    <p:extLst>
      <p:ext uri="{BB962C8B-B14F-4D97-AF65-F5344CB8AC3E}">
        <p14:creationId xmlns:p14="http://schemas.microsoft.com/office/powerpoint/2010/main" val="320083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864717-C719-CEDB-5ED0-35195716C2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CD6DE3-4621-D5E8-5539-AACD0C663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AE2ED-41C8-BC6E-097C-D3BD4D343F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F24F1-6E59-4B77-B937-C5D145CC5B45}" type="datetimeFigureOut">
              <a:rPr lang="en-US" smtClean="0"/>
              <a:t>3/24/2023</a:t>
            </a:fld>
            <a:endParaRPr lang="en-US"/>
          </a:p>
        </p:txBody>
      </p:sp>
      <p:sp>
        <p:nvSpPr>
          <p:cNvPr id="5" name="Footer Placeholder 4">
            <a:extLst>
              <a:ext uri="{FF2B5EF4-FFF2-40B4-BE49-F238E27FC236}">
                <a16:creationId xmlns:a16="http://schemas.microsoft.com/office/drawing/2014/main" id="{BD944345-B413-6284-646C-5C88B0E553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9FACBA-577E-3EB5-46B4-7992AA3B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C3B10C-2B46-44D8-846F-EEC2740B7477}" type="slidenum">
              <a:rPr lang="en-US" smtClean="0"/>
              <a:t>‹#›</a:t>
            </a:fld>
            <a:endParaRPr lang="en-US"/>
          </a:p>
        </p:txBody>
      </p:sp>
    </p:spTree>
    <p:extLst>
      <p:ext uri="{BB962C8B-B14F-4D97-AF65-F5344CB8AC3E}">
        <p14:creationId xmlns:p14="http://schemas.microsoft.com/office/powerpoint/2010/main" val="2367318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mailto:Bantwiler@govst.edu" TargetMode="External"/><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hyperlink" Target="mailto:Marce-gudino@govst.edu" TargetMode="Externa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hyperlink" Target="mailto:Nlarsen@govst.edu" TargetMode="External"/><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mailto:Tobrien2@govst.edu"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mailto:Avenegas2@govst.edu" TargetMode="External"/><Relationship Id="rId3" Type="http://schemas.openxmlformats.org/officeDocument/2006/relationships/image" Target="../media/image26.png"/><Relationship Id="rId7" Type="http://schemas.openxmlformats.org/officeDocument/2006/relationships/hyperlink" Target="mailto:Jspecht@govst.edu" TargetMode="Externa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hyperlink" Target="mailto:Jgonzalez11@govst.edu" TargetMode="External"/><Relationship Id="rId4" Type="http://schemas.openxmlformats.org/officeDocument/2006/relationships/image" Target="../media/image27.png"/><Relationship Id="rId9" Type="http://schemas.openxmlformats.org/officeDocument/2006/relationships/hyperlink" Target="mailto:Swalker3@govst.ed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vst.edu/tuition" TargetMode="External"/><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pply.govst.edu/portal/transferthursday" TargetMode="External"/><Relationship Id="rId7" Type="http://schemas.openxmlformats.org/officeDocument/2006/relationships/hyperlink" Target="https://apply.govst.edu/portal/CampusTour" TargetMode="Externa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hyperlink" Target="https://apply.govst.edu/portal/grouptour" TargetMode="External"/><Relationship Id="rId5" Type="http://schemas.openxmlformats.org/officeDocument/2006/relationships/hyperlink" Target="https://apply.govst.edu/portal/virtualappointments" TargetMode="External"/><Relationship Id="rId4" Type="http://schemas.openxmlformats.org/officeDocument/2006/relationships/hyperlink" Target="https://apply.govst.edu/portal/openhouse"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universityhq.org/best-colleges/rankings/most-affordable-early-childhood-education-schools/#ranking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lewisu.edu/ecace/"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hyperlink" Target="https://govst.transfer.degree/app/index.html#!/land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apply.govst.edu/apply/"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govst.edu/openhouse/" TargetMode="External"/><Relationship Id="rId3" Type="http://schemas.openxmlformats.org/officeDocument/2006/relationships/image" Target="../media/image42.png"/><Relationship Id="rId7" Type="http://schemas.openxmlformats.org/officeDocument/2006/relationships/hyperlink" Target="https://apply.govst.edu/portal/virtualappointmen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us02web.zoom.us/j/81154406851?pwd=TitDYWZlM0hNSmNyYjNueE9URnF2UT09" TargetMode="External"/><Relationship Id="rId5" Type="http://schemas.openxmlformats.org/officeDocument/2006/relationships/hyperlink" Target="https://www.daily-journal.com/news/local/jaguars-wins-gsu-mascot-playoff/article_10d3e35c-7d30-5c54-bc6b-af5df05eb4a5.html" TargetMode="Externa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mailto:jday2@govst.ed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elopez6@govst.edu"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1.JPG"/><Relationship Id="rId3" Type="http://schemas.openxmlformats.org/officeDocument/2006/relationships/image" Target="../media/image17.jpg"/><Relationship Id="rId7" Type="http://schemas.openxmlformats.org/officeDocument/2006/relationships/image" Target="../media/image55.jpg"/><Relationship Id="rId12"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www.govst.edu/ddp" TargetMode="Externa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7924800" cy="2862322"/>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6000" b="1" dirty="0">
                <a:solidFill>
                  <a:schemeClr val="bg1"/>
                </a:solidFill>
                <a:latin typeface="Trade Gothic LT Std" pitchFamily="2" charset="0"/>
              </a:rPr>
              <a:t>GSU Honors Program</a:t>
            </a:r>
          </a:p>
          <a:p>
            <a:endParaRPr lang="en-US" sz="6000" b="1" dirty="0">
              <a:solidFill>
                <a:schemeClr val="bg1"/>
              </a:solidFill>
              <a:latin typeface="Trade Gothic LT Std" pitchFamily="2" charset="0"/>
            </a:endParaRPr>
          </a:p>
        </p:txBody>
      </p:sp>
      <p:sp>
        <p:nvSpPr>
          <p:cNvPr id="10" name="TextBox 9">
            <a:extLst>
              <a:ext uri="{FF2B5EF4-FFF2-40B4-BE49-F238E27FC236}">
                <a16:creationId xmlns:a16="http://schemas.microsoft.com/office/drawing/2014/main" id="{D6DACBA2-44D2-5143-BD58-C573E1F875AD}"/>
              </a:ext>
            </a:extLst>
          </p:cNvPr>
          <p:cNvSpPr txBox="1"/>
          <p:nvPr/>
        </p:nvSpPr>
        <p:spPr>
          <a:xfrm>
            <a:off x="2943225" y="3506436"/>
            <a:ext cx="7924800" cy="1569660"/>
          </a:xfrm>
          <a:prstGeom prst="rect">
            <a:avLst/>
          </a:prstGeom>
          <a:noFill/>
        </p:spPr>
        <p:txBody>
          <a:bodyPr wrap="square" rtlCol="0">
            <a:spAutoFit/>
          </a:bodyPr>
          <a:lstStyle/>
          <a:p>
            <a:r>
              <a:rPr lang="en-US" sz="3200" b="1" dirty="0">
                <a:solidFill>
                  <a:schemeClr val="bg1"/>
                </a:solidFill>
                <a:latin typeface="Trade Gothic LT Std" pitchFamily="2" charset="0"/>
              </a:rPr>
              <a:t>Craig Berry</a:t>
            </a:r>
          </a:p>
          <a:p>
            <a:r>
              <a:rPr lang="en-US" sz="3200" b="1" dirty="0">
                <a:solidFill>
                  <a:schemeClr val="bg1"/>
                </a:solidFill>
                <a:latin typeface="Trade Gothic LT Std" pitchFamily="2" charset="0"/>
              </a:rPr>
              <a:t>Associate Director of Admissions</a:t>
            </a:r>
          </a:p>
          <a:p>
            <a:r>
              <a:rPr lang="en-US" sz="3200" b="1" dirty="0">
                <a:solidFill>
                  <a:schemeClr val="bg1"/>
                </a:solidFill>
                <a:latin typeface="Trade Gothic LT Std" pitchFamily="2" charset="0"/>
              </a:rPr>
              <a:t>cberry@govst.edu</a:t>
            </a:r>
            <a:endParaRPr lang="en-US" sz="3200" dirty="0">
              <a:solidFill>
                <a:schemeClr val="bg1"/>
              </a:solidFill>
              <a:latin typeface="Trade Gothic LT Std" pitchFamily="2" charset="0"/>
            </a:endParaRPr>
          </a:p>
        </p:txBody>
      </p:sp>
      <p:pic>
        <p:nvPicPr>
          <p:cNvPr id="2" name="Picture 1">
            <a:extLst>
              <a:ext uri="{FF2B5EF4-FFF2-40B4-BE49-F238E27FC236}">
                <a16:creationId xmlns:a16="http://schemas.microsoft.com/office/drawing/2014/main" id="{236417BB-A204-AD96-60D5-E549ED87EC3F}"/>
              </a:ext>
            </a:extLst>
          </p:cNvPr>
          <p:cNvPicPr>
            <a:picLocks noChangeAspect="1"/>
          </p:cNvPicPr>
          <p:nvPr/>
        </p:nvPicPr>
        <p:blipFill>
          <a:blip r:embed="rId2"/>
          <a:stretch>
            <a:fillRect/>
          </a:stretch>
        </p:blipFill>
        <p:spPr>
          <a:xfrm>
            <a:off x="0" y="-142874"/>
            <a:ext cx="12192000" cy="6858000"/>
          </a:xfrm>
          <a:prstGeom prst="rect">
            <a:avLst/>
          </a:prstGeom>
        </p:spPr>
      </p:pic>
      <p:sp>
        <p:nvSpPr>
          <p:cNvPr id="6" name="TextBox 5">
            <a:extLst>
              <a:ext uri="{FF2B5EF4-FFF2-40B4-BE49-F238E27FC236}">
                <a16:creationId xmlns:a16="http://schemas.microsoft.com/office/drawing/2014/main" id="{71922F0F-3814-1DE9-592D-6D9757B9137D}"/>
              </a:ext>
            </a:extLst>
          </p:cNvPr>
          <p:cNvSpPr txBox="1"/>
          <p:nvPr/>
        </p:nvSpPr>
        <p:spPr>
          <a:xfrm>
            <a:off x="4306711" y="1812816"/>
            <a:ext cx="6175022" cy="2800767"/>
          </a:xfrm>
          <a:prstGeom prst="rect">
            <a:avLst/>
          </a:prstGeom>
          <a:noFill/>
        </p:spPr>
        <p:txBody>
          <a:bodyPr wrap="square">
            <a:spAutoFit/>
          </a:bodyPr>
          <a:lstStyle/>
          <a:p>
            <a:pPr algn="ctr"/>
            <a:r>
              <a:rPr lang="en-US" sz="8800" b="1" dirty="0">
                <a:solidFill>
                  <a:schemeClr val="bg1"/>
                </a:solidFill>
                <a:latin typeface="Trade Gothic Next Heavy" panose="020B0903040303020004" pitchFamily="34" charset="0"/>
              </a:rPr>
              <a:t>Welcome</a:t>
            </a:r>
          </a:p>
          <a:p>
            <a:pPr algn="ctr"/>
            <a:r>
              <a:rPr lang="en-US" sz="4400" b="1" dirty="0">
                <a:solidFill>
                  <a:schemeClr val="accent2"/>
                </a:solidFill>
                <a:latin typeface="Trade Gothic Next Heavy" panose="020B0903040303020004" pitchFamily="34" charset="0"/>
              </a:rPr>
              <a:t>Transfer Counselor Luncheon 2023</a:t>
            </a:r>
            <a:endParaRPr lang="en-US" sz="4400" dirty="0"/>
          </a:p>
        </p:txBody>
      </p:sp>
      <p:pic>
        <p:nvPicPr>
          <p:cNvPr id="3" name="Picture 2" descr="A picture containing text, sign, outdoor, pole&#10;&#10;Description automatically generated">
            <a:extLst>
              <a:ext uri="{FF2B5EF4-FFF2-40B4-BE49-F238E27FC236}">
                <a16:creationId xmlns:a16="http://schemas.microsoft.com/office/drawing/2014/main" id="{409B4273-ACDD-D4BA-7010-F345274AD553}"/>
              </a:ext>
            </a:extLst>
          </p:cNvPr>
          <p:cNvPicPr>
            <a:picLocks noChangeAspect="1"/>
          </p:cNvPicPr>
          <p:nvPr/>
        </p:nvPicPr>
        <p:blipFill>
          <a:blip r:embed="rId3"/>
          <a:stretch>
            <a:fillRect/>
          </a:stretch>
        </p:blipFill>
        <p:spPr>
          <a:xfrm>
            <a:off x="1383735" y="5289437"/>
            <a:ext cx="1261812" cy="1320729"/>
          </a:xfrm>
          <a:prstGeom prst="rect">
            <a:avLst/>
          </a:prstGeom>
        </p:spPr>
      </p:pic>
      <p:pic>
        <p:nvPicPr>
          <p:cNvPr id="7" name="Picture 6" descr="A green and white sign&#10;&#10;Description automatically generated with low confidence">
            <a:extLst>
              <a:ext uri="{FF2B5EF4-FFF2-40B4-BE49-F238E27FC236}">
                <a16:creationId xmlns:a16="http://schemas.microsoft.com/office/drawing/2014/main" id="{3F90534A-0406-FAEE-B59E-98C8B86615BB}"/>
              </a:ext>
            </a:extLst>
          </p:cNvPr>
          <p:cNvPicPr>
            <a:picLocks noChangeAspect="1"/>
          </p:cNvPicPr>
          <p:nvPr/>
        </p:nvPicPr>
        <p:blipFill>
          <a:blip r:embed="rId4"/>
          <a:stretch>
            <a:fillRect/>
          </a:stretch>
        </p:blipFill>
        <p:spPr>
          <a:xfrm>
            <a:off x="145654" y="5335329"/>
            <a:ext cx="1174123" cy="1228946"/>
          </a:xfrm>
          <a:prstGeom prst="rect">
            <a:avLst/>
          </a:prstGeom>
        </p:spPr>
      </p:pic>
      <p:pic>
        <p:nvPicPr>
          <p:cNvPr id="11" name="Picture 10" descr="Logo&#10;&#10;Description automatically generated">
            <a:extLst>
              <a:ext uri="{FF2B5EF4-FFF2-40B4-BE49-F238E27FC236}">
                <a16:creationId xmlns:a16="http://schemas.microsoft.com/office/drawing/2014/main" id="{4F73C91F-BD03-A868-D05E-5BD800BFB6E8}"/>
              </a:ext>
            </a:extLst>
          </p:cNvPr>
          <p:cNvPicPr>
            <a:picLocks noChangeAspect="1"/>
          </p:cNvPicPr>
          <p:nvPr/>
        </p:nvPicPr>
        <p:blipFill>
          <a:blip r:embed="rId5"/>
          <a:stretch>
            <a:fillRect/>
          </a:stretch>
        </p:blipFill>
        <p:spPr>
          <a:xfrm>
            <a:off x="1453195" y="3907604"/>
            <a:ext cx="1228504" cy="1238959"/>
          </a:xfrm>
          <a:prstGeom prst="rect">
            <a:avLst/>
          </a:prstGeom>
        </p:spPr>
      </p:pic>
      <p:pic>
        <p:nvPicPr>
          <p:cNvPr id="13" name="Picture 12">
            <a:extLst>
              <a:ext uri="{FF2B5EF4-FFF2-40B4-BE49-F238E27FC236}">
                <a16:creationId xmlns:a16="http://schemas.microsoft.com/office/drawing/2014/main" id="{19BF5B7D-1BA8-D610-53A5-86C3FDCF6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038" y="3959604"/>
            <a:ext cx="1041979" cy="1040235"/>
          </a:xfrm>
          <a:prstGeom prst="rect">
            <a:avLst/>
          </a:prstGeom>
        </p:spPr>
      </p:pic>
    </p:spTree>
    <p:extLst>
      <p:ext uri="{BB962C8B-B14F-4D97-AF65-F5344CB8AC3E}">
        <p14:creationId xmlns:p14="http://schemas.microsoft.com/office/powerpoint/2010/main" val="13711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45720"/>
            <a:ext cx="12192000" cy="6858000"/>
          </a:xfrm>
          <a:prstGeom prst="rect">
            <a:avLst/>
          </a:prstGeom>
        </p:spPr>
      </p:pic>
      <p:sp>
        <p:nvSpPr>
          <p:cNvPr id="2" name="TextBox 1">
            <a:extLst>
              <a:ext uri="{FF2B5EF4-FFF2-40B4-BE49-F238E27FC236}">
                <a16:creationId xmlns:a16="http://schemas.microsoft.com/office/drawing/2014/main" id="{34787B44-4B96-D420-AE8D-82AAB3B81707}"/>
              </a:ext>
            </a:extLst>
          </p:cNvPr>
          <p:cNvSpPr txBox="1"/>
          <p:nvPr/>
        </p:nvSpPr>
        <p:spPr>
          <a:xfrm>
            <a:off x="3382391" y="250814"/>
            <a:ext cx="5832629" cy="1077218"/>
          </a:xfrm>
          <a:prstGeom prst="rect">
            <a:avLst/>
          </a:prstGeom>
          <a:noFill/>
        </p:spPr>
        <p:txBody>
          <a:bodyPr wrap="square" rtlCol="0">
            <a:spAutoFit/>
          </a:bodyPr>
          <a:lstStyle/>
          <a:p>
            <a:pPr algn="ctr"/>
            <a:r>
              <a:rPr lang="en-US" sz="3200" b="1" dirty="0"/>
              <a:t>New Student </a:t>
            </a:r>
          </a:p>
          <a:p>
            <a:pPr algn="ctr"/>
            <a:r>
              <a:rPr lang="en-US" sz="3200" b="1" dirty="0"/>
              <a:t>Fall 2022 Enrollment</a:t>
            </a:r>
            <a:endParaRPr lang="en-US" sz="3200" b="1" dirty="0">
              <a:latin typeface="Trade Gothic LT Std" pitchFamily="2" charset="0"/>
            </a:endParaRPr>
          </a:p>
        </p:txBody>
      </p:sp>
      <p:pic>
        <p:nvPicPr>
          <p:cNvPr id="6" name="Picture 5">
            <a:extLst>
              <a:ext uri="{FF2B5EF4-FFF2-40B4-BE49-F238E27FC236}">
                <a16:creationId xmlns:a16="http://schemas.microsoft.com/office/drawing/2014/main" id="{C296D099-0DAC-B903-12B9-6D6EDFFE7FC5}"/>
              </a:ext>
            </a:extLst>
          </p:cNvPr>
          <p:cNvPicPr>
            <a:picLocks noChangeAspect="1"/>
          </p:cNvPicPr>
          <p:nvPr/>
        </p:nvPicPr>
        <p:blipFill>
          <a:blip r:embed="rId3"/>
          <a:stretch>
            <a:fillRect/>
          </a:stretch>
        </p:blipFill>
        <p:spPr>
          <a:xfrm>
            <a:off x="9369049" y="118448"/>
            <a:ext cx="2668922" cy="1922063"/>
          </a:xfrm>
          <a:prstGeom prst="rect">
            <a:avLst/>
          </a:prstGeom>
        </p:spPr>
      </p:pic>
      <p:graphicFrame>
        <p:nvGraphicFramePr>
          <p:cNvPr id="5" name="Chart 4">
            <a:extLst>
              <a:ext uri="{FF2B5EF4-FFF2-40B4-BE49-F238E27FC236}">
                <a16:creationId xmlns:a16="http://schemas.microsoft.com/office/drawing/2014/main" id="{98108C3F-6BE7-60BC-B6D6-45D1CB30AC3E}"/>
              </a:ext>
            </a:extLst>
          </p:cNvPr>
          <p:cNvGraphicFramePr>
            <a:graphicFrameLocks/>
          </p:cNvGraphicFramePr>
          <p:nvPr/>
        </p:nvGraphicFramePr>
        <p:xfrm>
          <a:off x="4253774" y="2758114"/>
          <a:ext cx="5590022" cy="366647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365857F7-9ECE-B193-A285-F7B90DFEF27E}"/>
              </a:ext>
            </a:extLst>
          </p:cNvPr>
          <p:cNvSpPr txBox="1"/>
          <p:nvPr/>
        </p:nvSpPr>
        <p:spPr>
          <a:xfrm>
            <a:off x="3023872" y="1578846"/>
            <a:ext cx="6191147" cy="923330"/>
          </a:xfrm>
          <a:prstGeom prst="rect">
            <a:avLst/>
          </a:prstGeom>
          <a:noFill/>
        </p:spPr>
        <p:txBody>
          <a:bodyPr wrap="square" rtlCol="0">
            <a:spAutoFit/>
          </a:bodyPr>
          <a:lstStyle/>
          <a:p>
            <a:r>
              <a:rPr lang="en-US" dirty="0"/>
              <a:t>New student enrollment not only returned to pre-pandemic levels but exceeded the largest new student class (2019). New student enrollment increased by 20%.</a:t>
            </a:r>
          </a:p>
        </p:txBody>
      </p:sp>
    </p:spTree>
    <p:extLst>
      <p:ext uri="{BB962C8B-B14F-4D97-AF65-F5344CB8AC3E}">
        <p14:creationId xmlns:p14="http://schemas.microsoft.com/office/powerpoint/2010/main" val="2046126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AFBB60-5EA4-334B-90BD-8FFED4BB6184}"/>
              </a:ext>
            </a:extLst>
          </p:cNvPr>
          <p:cNvSpPr txBox="1"/>
          <p:nvPr/>
        </p:nvSpPr>
        <p:spPr>
          <a:xfrm>
            <a:off x="3207041" y="1193687"/>
            <a:ext cx="8498205" cy="919804"/>
          </a:xfrm>
          <a:prstGeom prst="rect">
            <a:avLst/>
          </a:prstGeom>
          <a:noFill/>
        </p:spPr>
        <p:txBody>
          <a:bodyPr wrap="square" rtlCol="0">
            <a:spAutoFit/>
          </a:bodyPr>
          <a:lstStyle/>
          <a:p>
            <a:pPr marR="0" lvl="0">
              <a:lnSpc>
                <a:spcPct val="107000"/>
              </a:lnSpc>
              <a:spcBef>
                <a:spcPts val="0"/>
              </a:spcBef>
              <a:spcAft>
                <a:spcPts val="0"/>
              </a:spcAft>
              <a:tabLst>
                <a:tab pos="457200" algn="l"/>
              </a:tabLst>
            </a:pPr>
            <a:r>
              <a:rPr lang="en-US" sz="1700" dirty="0">
                <a:effectLst/>
                <a:ea typeface="Times New Roman" panose="02020603050405020304" pitchFamily="18" charset="0"/>
                <a:cs typeface="Times New Roman" panose="02020603050405020304" pitchFamily="18" charset="0"/>
              </a:rPr>
              <a:t>New student enrollment </a:t>
            </a:r>
            <a:r>
              <a:rPr lang="en-US" sz="1700" dirty="0">
                <a:ea typeface="Times New Roman" panose="02020603050405020304" pitchFamily="18" charset="0"/>
                <a:cs typeface="Times New Roman" panose="02020603050405020304" pitchFamily="18" charset="0"/>
              </a:rPr>
              <a:t>was</a:t>
            </a:r>
            <a:r>
              <a:rPr lang="en-US" sz="1700" dirty="0">
                <a:effectLst/>
                <a:ea typeface="Times New Roman" panose="02020603050405020304" pitchFamily="18" charset="0"/>
                <a:cs typeface="Times New Roman" panose="02020603050405020304" pitchFamily="18" charset="0"/>
              </a:rPr>
              <a:t> positive in all categories - freshman, transfer, and graduate.  The largest new student enrollment growth came from </a:t>
            </a:r>
            <a:r>
              <a:rPr lang="en-US" sz="1700" b="1" u="sng" dirty="0">
                <a:effectLst/>
                <a:ea typeface="Times New Roman" panose="02020603050405020304" pitchFamily="18" charset="0"/>
                <a:cs typeface="Times New Roman" panose="02020603050405020304" pitchFamily="18" charset="0"/>
              </a:rPr>
              <a:t>freshman</a:t>
            </a:r>
            <a:r>
              <a:rPr lang="en-US" sz="1700" b="1" dirty="0">
                <a:effectLst/>
                <a:ea typeface="Times New Roman" panose="02020603050405020304" pitchFamily="18" charset="0"/>
                <a:cs typeface="Times New Roman" panose="02020603050405020304" pitchFamily="18" charset="0"/>
              </a:rPr>
              <a:t> with an increase of 58.3% (N=119) </a:t>
            </a:r>
            <a:r>
              <a:rPr lang="en-US" sz="1700" dirty="0">
                <a:effectLst/>
                <a:ea typeface="Times New Roman" panose="02020603050405020304" pitchFamily="18" charset="0"/>
                <a:cs typeface="Times New Roman" panose="02020603050405020304" pitchFamily="18" charset="0"/>
              </a:rPr>
              <a:t>and </a:t>
            </a:r>
            <a:r>
              <a:rPr lang="en-US" sz="1700" b="1" u="sng" dirty="0">
                <a:effectLst/>
                <a:ea typeface="Times New Roman" panose="02020603050405020304" pitchFamily="18" charset="0"/>
                <a:cs typeface="Times New Roman" panose="02020603050405020304" pitchFamily="18" charset="0"/>
              </a:rPr>
              <a:t>international graduate</a:t>
            </a:r>
            <a:r>
              <a:rPr lang="en-US" sz="1700" b="1" dirty="0">
                <a:effectLst/>
                <a:ea typeface="Times New Roman" panose="02020603050405020304" pitchFamily="18" charset="0"/>
                <a:cs typeface="Times New Roman" panose="02020603050405020304" pitchFamily="18" charset="0"/>
              </a:rPr>
              <a:t> </a:t>
            </a:r>
            <a:r>
              <a:rPr lang="en-US" sz="1700" b="1" dirty="0">
                <a:ea typeface="Times New Roman" panose="02020603050405020304" pitchFamily="18" charset="0"/>
                <a:cs typeface="Times New Roman" panose="02020603050405020304" pitchFamily="18" charset="0"/>
              </a:rPr>
              <a:t>with an increase</a:t>
            </a:r>
            <a:r>
              <a:rPr lang="en-US" sz="1700" b="1" dirty="0">
                <a:effectLst/>
                <a:ea typeface="Times New Roman" panose="02020603050405020304" pitchFamily="18" charset="0"/>
                <a:cs typeface="Times New Roman" panose="02020603050405020304" pitchFamily="18" charset="0"/>
              </a:rPr>
              <a:t> of 64.5%(N=107)</a:t>
            </a:r>
            <a:r>
              <a:rPr lang="en-US" sz="1700" b="1" dirty="0">
                <a:solidFill>
                  <a:srgbClr val="222222"/>
                </a:solidFill>
                <a:ea typeface="Times New Roman" panose="02020603050405020304" pitchFamily="18" charset="0"/>
                <a:cs typeface="Times New Roman" panose="02020603050405020304" pitchFamily="18" charset="0"/>
              </a:rPr>
              <a:t>. </a:t>
            </a:r>
            <a:endParaRPr lang="en-US" sz="1700" b="1" dirty="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9F02093-AF04-809E-FDA2-242AB42CEF15}"/>
              </a:ext>
            </a:extLst>
          </p:cNvPr>
          <p:cNvSpPr txBox="1"/>
          <p:nvPr/>
        </p:nvSpPr>
        <p:spPr>
          <a:xfrm>
            <a:off x="3074670" y="455001"/>
            <a:ext cx="7707630" cy="584775"/>
          </a:xfrm>
          <a:prstGeom prst="rect">
            <a:avLst/>
          </a:prstGeom>
          <a:noFill/>
        </p:spPr>
        <p:txBody>
          <a:bodyPr wrap="square" rtlCol="0">
            <a:spAutoFit/>
          </a:bodyPr>
          <a:lstStyle/>
          <a:p>
            <a:pPr algn="ctr"/>
            <a:r>
              <a:rPr lang="en-US" sz="3200" b="1" dirty="0"/>
              <a:t>Fall 2022 New Student Enrollment</a:t>
            </a:r>
            <a:endParaRPr lang="en-US" sz="3200" b="1" dirty="0">
              <a:latin typeface="Trade Gothic LT Std" pitchFamily="2" charset="0"/>
            </a:endParaRPr>
          </a:p>
        </p:txBody>
      </p:sp>
      <p:pic>
        <p:nvPicPr>
          <p:cNvPr id="10" name="Picture 9">
            <a:extLst>
              <a:ext uri="{FF2B5EF4-FFF2-40B4-BE49-F238E27FC236}">
                <a16:creationId xmlns:a16="http://schemas.microsoft.com/office/drawing/2014/main" id="{91BF8FE6-853F-244B-B64F-5FDFE1C17C2B}"/>
              </a:ext>
            </a:extLst>
          </p:cNvPr>
          <p:cNvPicPr>
            <a:picLocks noChangeAspect="1"/>
          </p:cNvPicPr>
          <p:nvPr/>
        </p:nvPicPr>
        <p:blipFill>
          <a:blip r:embed="rId3"/>
          <a:stretch>
            <a:fillRect/>
          </a:stretch>
        </p:blipFill>
        <p:spPr>
          <a:xfrm>
            <a:off x="3442385" y="2850819"/>
            <a:ext cx="5735340" cy="2363524"/>
          </a:xfrm>
          <a:prstGeom prst="rect">
            <a:avLst/>
          </a:prstGeom>
        </p:spPr>
      </p:pic>
      <p:pic>
        <p:nvPicPr>
          <p:cNvPr id="7" name="Picture 6">
            <a:extLst>
              <a:ext uri="{FF2B5EF4-FFF2-40B4-BE49-F238E27FC236}">
                <a16:creationId xmlns:a16="http://schemas.microsoft.com/office/drawing/2014/main" id="{EB4D11DA-CA44-8B58-119E-3238A4F7C37B}"/>
              </a:ext>
            </a:extLst>
          </p:cNvPr>
          <p:cNvPicPr>
            <a:picLocks noChangeAspect="1"/>
          </p:cNvPicPr>
          <p:nvPr/>
        </p:nvPicPr>
        <p:blipFill>
          <a:blip r:embed="rId4"/>
          <a:stretch>
            <a:fillRect/>
          </a:stretch>
        </p:blipFill>
        <p:spPr>
          <a:xfrm>
            <a:off x="9587811" y="2988729"/>
            <a:ext cx="2071249" cy="3630136"/>
          </a:xfrm>
          <a:prstGeom prst="rect">
            <a:avLst/>
          </a:prstGeom>
        </p:spPr>
      </p:pic>
    </p:spTree>
    <p:extLst>
      <p:ext uri="{BB962C8B-B14F-4D97-AF65-F5344CB8AC3E}">
        <p14:creationId xmlns:p14="http://schemas.microsoft.com/office/powerpoint/2010/main" val="447651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5EE3-DE4E-F245-A050-7C4A3FD154A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ECCB80C-D02F-E34F-8FC1-91843EA2CF86}"/>
              </a:ext>
            </a:extLst>
          </p:cNvPr>
          <p:cNvSpPr txBox="1"/>
          <p:nvPr/>
        </p:nvSpPr>
        <p:spPr>
          <a:xfrm>
            <a:off x="377189" y="2817471"/>
            <a:ext cx="10501343" cy="1015663"/>
          </a:xfrm>
          <a:prstGeom prst="rect">
            <a:avLst/>
          </a:prstGeom>
          <a:noFill/>
        </p:spPr>
        <p:txBody>
          <a:bodyPr wrap="square" rtlCol="0">
            <a:spAutoFit/>
          </a:bodyPr>
          <a:lstStyle/>
          <a:p>
            <a:pPr algn="ctr"/>
            <a:r>
              <a:rPr lang="en-US" sz="6000" b="1" dirty="0">
                <a:solidFill>
                  <a:schemeClr val="bg1"/>
                </a:solidFill>
                <a:latin typeface="Trade Gothic LT Std" pitchFamily="2" charset="0"/>
              </a:rPr>
              <a:t>Admissions Trends</a:t>
            </a:r>
          </a:p>
        </p:txBody>
      </p:sp>
    </p:spTree>
    <p:extLst>
      <p:ext uri="{BB962C8B-B14F-4D97-AF65-F5344CB8AC3E}">
        <p14:creationId xmlns:p14="http://schemas.microsoft.com/office/powerpoint/2010/main" val="2046417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AFBB60-5EA4-334B-90BD-8FFED4BB6184}"/>
              </a:ext>
            </a:extLst>
          </p:cNvPr>
          <p:cNvSpPr txBox="1"/>
          <p:nvPr/>
        </p:nvSpPr>
        <p:spPr>
          <a:xfrm>
            <a:off x="3334980" y="1148642"/>
            <a:ext cx="8687874" cy="1107996"/>
          </a:xfrm>
          <a:prstGeom prst="rect">
            <a:avLst/>
          </a:prstGeom>
          <a:noFill/>
        </p:spPr>
        <p:txBody>
          <a:bodyPr wrap="square" rtlCol="0">
            <a:spAutoFit/>
          </a:bodyPr>
          <a:lstStyle/>
          <a:p>
            <a:r>
              <a:rPr lang="en-US" sz="2200" dirty="0"/>
              <a:t>New freshman admissions pool had continuous growth until COVID.  Fall 2022 was the first year of the Common App which resulted in a large jump in admitted students. </a:t>
            </a:r>
          </a:p>
        </p:txBody>
      </p:sp>
      <p:sp>
        <p:nvSpPr>
          <p:cNvPr id="11" name="TextBox 10">
            <a:extLst>
              <a:ext uri="{FF2B5EF4-FFF2-40B4-BE49-F238E27FC236}">
                <a16:creationId xmlns:a16="http://schemas.microsoft.com/office/drawing/2014/main" id="{19E25CC4-7669-2B02-EB24-BCF39AEB345D}"/>
              </a:ext>
            </a:extLst>
          </p:cNvPr>
          <p:cNvSpPr txBox="1"/>
          <p:nvPr/>
        </p:nvSpPr>
        <p:spPr>
          <a:xfrm>
            <a:off x="3255743" y="39203"/>
            <a:ext cx="7707630" cy="1077218"/>
          </a:xfrm>
          <a:prstGeom prst="rect">
            <a:avLst/>
          </a:prstGeom>
          <a:noFill/>
        </p:spPr>
        <p:txBody>
          <a:bodyPr wrap="square" rtlCol="0">
            <a:spAutoFit/>
          </a:bodyPr>
          <a:lstStyle/>
          <a:p>
            <a:pPr algn="ctr"/>
            <a:r>
              <a:rPr lang="en-US" sz="3200" b="1" dirty="0"/>
              <a:t>Admissions Trends </a:t>
            </a:r>
          </a:p>
          <a:p>
            <a:pPr algn="ctr"/>
            <a:r>
              <a:rPr lang="en-US" sz="3200" b="1" dirty="0">
                <a:latin typeface="Trade Gothic LT Std" pitchFamily="2" charset="0"/>
              </a:rPr>
              <a:t>Freshman</a:t>
            </a:r>
          </a:p>
        </p:txBody>
      </p:sp>
      <p:graphicFrame>
        <p:nvGraphicFramePr>
          <p:cNvPr id="15" name="Chart 14">
            <a:extLst>
              <a:ext uri="{FF2B5EF4-FFF2-40B4-BE49-F238E27FC236}">
                <a16:creationId xmlns:a16="http://schemas.microsoft.com/office/drawing/2014/main" id="{98FBDDA0-5E86-1B7F-C03A-5FBACEDF6CA4}"/>
              </a:ext>
            </a:extLst>
          </p:cNvPr>
          <p:cNvGraphicFramePr>
            <a:graphicFrameLocks/>
          </p:cNvGraphicFramePr>
          <p:nvPr/>
        </p:nvGraphicFramePr>
        <p:xfrm>
          <a:off x="4394461" y="2248679"/>
          <a:ext cx="6568912" cy="36996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384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AFBB60-5EA4-334B-90BD-8FFED4BB6184}"/>
              </a:ext>
            </a:extLst>
          </p:cNvPr>
          <p:cNvSpPr txBox="1"/>
          <p:nvPr/>
        </p:nvSpPr>
        <p:spPr>
          <a:xfrm>
            <a:off x="3074670" y="1433715"/>
            <a:ext cx="8843011" cy="923330"/>
          </a:xfrm>
          <a:prstGeom prst="rect">
            <a:avLst/>
          </a:prstGeom>
          <a:noFill/>
        </p:spPr>
        <p:txBody>
          <a:bodyPr wrap="square" rtlCol="0">
            <a:spAutoFit/>
          </a:bodyPr>
          <a:lstStyle/>
          <a:p>
            <a:r>
              <a:rPr lang="en-US" dirty="0">
                <a:effectLst/>
                <a:latin typeface="Calibri" panose="020F0502020204030204" pitchFamily="34" charset="0"/>
                <a:ea typeface="Times New Roman" panose="02020603050405020304" pitchFamily="18" charset="0"/>
              </a:rPr>
              <a:t>National and Illinois transfer enrollment has been declining </a:t>
            </a:r>
            <a:r>
              <a:rPr lang="en-US" dirty="0">
                <a:latin typeface="Calibri" panose="020F0502020204030204" pitchFamily="34" charset="0"/>
                <a:ea typeface="Times New Roman" panose="02020603050405020304" pitchFamily="18" charset="0"/>
              </a:rPr>
              <a:t>due to the drop in </a:t>
            </a:r>
            <a:r>
              <a:rPr lang="en-US" dirty="0">
                <a:effectLst/>
                <a:latin typeface="Calibri" panose="020F0502020204030204" pitchFamily="34" charset="0"/>
                <a:ea typeface="Times New Roman" panose="02020603050405020304" pitchFamily="18" charset="0"/>
              </a:rPr>
              <a:t>birthrates and the pandemic</a:t>
            </a:r>
            <a:r>
              <a:rPr lang="en-US" dirty="0">
                <a:latin typeface="Calibri" panose="020F0502020204030204" pitchFamily="34" charset="0"/>
                <a:ea typeface="Times New Roman" panose="02020603050405020304" pitchFamily="18" charset="0"/>
              </a:rPr>
              <a:t>. GSU has </a:t>
            </a:r>
            <a:r>
              <a:rPr lang="en-US" b="1" dirty="0">
                <a:latin typeface="Calibri" panose="020F0502020204030204" pitchFamily="34" charset="0"/>
                <a:ea typeface="Times New Roman" panose="02020603050405020304" pitchFamily="18" charset="0"/>
              </a:rPr>
              <a:t>increased transfer admissions by 30%</a:t>
            </a:r>
            <a:r>
              <a:rPr lang="en-US" dirty="0">
                <a:latin typeface="Calibri" panose="020F0502020204030204" pitchFamily="34" charset="0"/>
                <a:ea typeface="Times New Roman" panose="02020603050405020304" pitchFamily="18" charset="0"/>
              </a:rPr>
              <a:t>. This </a:t>
            </a:r>
            <a:r>
              <a:rPr lang="en-US" b="1" dirty="0">
                <a:latin typeface="Calibri" panose="020F0502020204030204" pitchFamily="34" charset="0"/>
                <a:ea typeface="Times New Roman" panose="02020603050405020304" pitchFamily="18" charset="0"/>
              </a:rPr>
              <a:t>stopped a </a:t>
            </a:r>
            <a:r>
              <a:rPr lang="en-US" b="1" u="sng" dirty="0">
                <a:latin typeface="Calibri" panose="020F0502020204030204" pitchFamily="34" charset="0"/>
                <a:ea typeface="Times New Roman" panose="02020603050405020304" pitchFamily="18" charset="0"/>
              </a:rPr>
              <a:t>four-year</a:t>
            </a:r>
            <a:r>
              <a:rPr lang="en-US" b="1" dirty="0">
                <a:latin typeface="Calibri" panose="020F0502020204030204" pitchFamily="34" charset="0"/>
                <a:ea typeface="Times New Roman" panose="02020603050405020304" pitchFamily="18" charset="0"/>
              </a:rPr>
              <a:t> decline in transfer admissions</a:t>
            </a:r>
            <a:r>
              <a:rPr lang="en-US" dirty="0">
                <a:latin typeface="Calibri" panose="020F0502020204030204" pitchFamily="34" charset="0"/>
                <a:ea typeface="Times New Roman" panose="02020603050405020304" pitchFamily="18" charset="0"/>
              </a:rPr>
              <a:t>. </a:t>
            </a:r>
            <a:endParaRPr lang="en-US" sz="2400" dirty="0">
              <a:latin typeface="Trade Gothic LT Std" pitchFamily="2" charset="0"/>
            </a:endParaRPr>
          </a:p>
        </p:txBody>
      </p:sp>
      <p:sp>
        <p:nvSpPr>
          <p:cNvPr id="9" name="TextBox 8">
            <a:extLst>
              <a:ext uri="{FF2B5EF4-FFF2-40B4-BE49-F238E27FC236}">
                <a16:creationId xmlns:a16="http://schemas.microsoft.com/office/drawing/2014/main" id="{004A1755-B7A8-9BBF-6023-25F864CD8930}"/>
              </a:ext>
            </a:extLst>
          </p:cNvPr>
          <p:cNvSpPr txBox="1"/>
          <p:nvPr/>
        </p:nvSpPr>
        <p:spPr>
          <a:xfrm>
            <a:off x="3357973" y="309524"/>
            <a:ext cx="7707630" cy="1077218"/>
          </a:xfrm>
          <a:prstGeom prst="rect">
            <a:avLst/>
          </a:prstGeom>
          <a:noFill/>
        </p:spPr>
        <p:txBody>
          <a:bodyPr wrap="square" rtlCol="0">
            <a:spAutoFit/>
          </a:bodyPr>
          <a:lstStyle/>
          <a:p>
            <a:pPr algn="ctr"/>
            <a:r>
              <a:rPr lang="en-US" sz="3200" b="1" dirty="0"/>
              <a:t>Admissions Trends </a:t>
            </a:r>
          </a:p>
          <a:p>
            <a:pPr algn="ctr"/>
            <a:r>
              <a:rPr lang="en-US" sz="3200" b="1" dirty="0">
                <a:latin typeface="Trade Gothic LT Std" pitchFamily="2" charset="0"/>
              </a:rPr>
              <a:t>Transfer Students</a:t>
            </a:r>
          </a:p>
        </p:txBody>
      </p:sp>
      <p:graphicFrame>
        <p:nvGraphicFramePr>
          <p:cNvPr id="12" name="Chart 11">
            <a:extLst>
              <a:ext uri="{FF2B5EF4-FFF2-40B4-BE49-F238E27FC236}">
                <a16:creationId xmlns:a16="http://schemas.microsoft.com/office/drawing/2014/main" id="{C2D7FEB5-787A-D06B-CE38-4577B90A69C5}"/>
              </a:ext>
            </a:extLst>
          </p:cNvPr>
          <p:cNvGraphicFramePr>
            <a:graphicFrameLocks/>
          </p:cNvGraphicFramePr>
          <p:nvPr/>
        </p:nvGraphicFramePr>
        <p:xfrm>
          <a:off x="4148362" y="2555096"/>
          <a:ext cx="6126853" cy="3683523"/>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id="{371BABDC-2E23-8AA2-010D-31CB79354965}"/>
              </a:ext>
            </a:extLst>
          </p:cNvPr>
          <p:cNvCxnSpPr>
            <a:cxnSpLocks/>
          </p:cNvCxnSpPr>
          <p:nvPr/>
        </p:nvCxnSpPr>
        <p:spPr>
          <a:xfrm>
            <a:off x="5292934" y="3281279"/>
            <a:ext cx="3271102" cy="9049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17DDB7F-A7A8-91B0-008A-B10F5091941D}"/>
              </a:ext>
            </a:extLst>
          </p:cNvPr>
          <p:cNvCxnSpPr>
            <a:cxnSpLocks/>
          </p:cNvCxnSpPr>
          <p:nvPr/>
        </p:nvCxnSpPr>
        <p:spPr>
          <a:xfrm flipV="1">
            <a:off x="8455274" y="3805208"/>
            <a:ext cx="961534" cy="427193"/>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997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9A30B82-F66E-C662-DC9C-30D2FE762AC8}"/>
              </a:ext>
            </a:extLst>
          </p:cNvPr>
          <p:cNvSpPr txBox="1"/>
          <p:nvPr/>
        </p:nvSpPr>
        <p:spPr>
          <a:xfrm>
            <a:off x="3074670" y="455001"/>
            <a:ext cx="7707630" cy="1077218"/>
          </a:xfrm>
          <a:prstGeom prst="rect">
            <a:avLst/>
          </a:prstGeom>
          <a:noFill/>
        </p:spPr>
        <p:txBody>
          <a:bodyPr wrap="square" rtlCol="0">
            <a:spAutoFit/>
          </a:bodyPr>
          <a:lstStyle/>
          <a:p>
            <a:pPr algn="ctr"/>
            <a:r>
              <a:rPr lang="en-US" sz="3200" b="1" dirty="0"/>
              <a:t>Admissions Trends </a:t>
            </a:r>
          </a:p>
          <a:p>
            <a:pPr algn="ctr"/>
            <a:r>
              <a:rPr lang="en-US" sz="3200" b="1" dirty="0">
                <a:latin typeface="Trade Gothic LT Std" pitchFamily="2" charset="0"/>
              </a:rPr>
              <a:t>Domestic Graduate Students</a:t>
            </a:r>
          </a:p>
        </p:txBody>
      </p:sp>
      <p:graphicFrame>
        <p:nvGraphicFramePr>
          <p:cNvPr id="4" name="Chart 3">
            <a:extLst>
              <a:ext uri="{FF2B5EF4-FFF2-40B4-BE49-F238E27FC236}">
                <a16:creationId xmlns:a16="http://schemas.microsoft.com/office/drawing/2014/main" id="{4AF22817-B25C-9874-4610-4E2ECABFAC99}"/>
              </a:ext>
            </a:extLst>
          </p:cNvPr>
          <p:cNvGraphicFramePr>
            <a:graphicFrameLocks/>
          </p:cNvGraphicFramePr>
          <p:nvPr/>
        </p:nvGraphicFramePr>
        <p:xfrm>
          <a:off x="4217437" y="2393004"/>
          <a:ext cx="5646410" cy="3727878"/>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874FE684-0C62-AB08-D92C-722248DD79BC}"/>
              </a:ext>
            </a:extLst>
          </p:cNvPr>
          <p:cNvCxnSpPr>
            <a:cxnSpLocks/>
          </p:cNvCxnSpPr>
          <p:nvPr/>
        </p:nvCxnSpPr>
        <p:spPr>
          <a:xfrm flipV="1">
            <a:off x="5330111" y="3364851"/>
            <a:ext cx="3757904" cy="59133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6B6821-F353-D1FB-4813-E96C118ABD03}"/>
              </a:ext>
            </a:extLst>
          </p:cNvPr>
          <p:cNvSpPr txBox="1"/>
          <p:nvPr/>
        </p:nvSpPr>
        <p:spPr>
          <a:xfrm>
            <a:off x="3147246" y="1532219"/>
            <a:ext cx="8291116" cy="646331"/>
          </a:xfrm>
          <a:prstGeom prst="rect">
            <a:avLst/>
          </a:prstGeom>
          <a:noFill/>
        </p:spPr>
        <p:txBody>
          <a:bodyPr wrap="none" rtlCol="0">
            <a:spAutoFit/>
          </a:bodyPr>
          <a:lstStyle/>
          <a:p>
            <a:r>
              <a:rPr lang="en-US" dirty="0"/>
              <a:t>GSU continues to see an increase in domestic graduate students who are interested in </a:t>
            </a:r>
          </a:p>
          <a:p>
            <a:r>
              <a:rPr lang="en-US" dirty="0"/>
              <a:t>pursuing a masters degree.  </a:t>
            </a:r>
          </a:p>
        </p:txBody>
      </p:sp>
    </p:spTree>
    <p:extLst>
      <p:ext uri="{BB962C8B-B14F-4D97-AF65-F5344CB8AC3E}">
        <p14:creationId xmlns:p14="http://schemas.microsoft.com/office/powerpoint/2010/main" val="377007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4" name="Chart 3">
            <a:extLst>
              <a:ext uri="{FF2B5EF4-FFF2-40B4-BE49-F238E27FC236}">
                <a16:creationId xmlns:a16="http://schemas.microsoft.com/office/drawing/2014/main" id="{0D22E640-C8E8-F784-C04B-39C5D25FE6DC}"/>
              </a:ext>
            </a:extLst>
          </p:cNvPr>
          <p:cNvGraphicFramePr>
            <a:graphicFrameLocks/>
          </p:cNvGraphicFramePr>
          <p:nvPr/>
        </p:nvGraphicFramePr>
        <p:xfrm>
          <a:off x="4359657" y="3021687"/>
          <a:ext cx="5495263" cy="358464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17C0AE8E-9663-2B0E-EF31-FFF1D99F8024}"/>
              </a:ext>
            </a:extLst>
          </p:cNvPr>
          <p:cNvCxnSpPr>
            <a:cxnSpLocks/>
          </p:cNvCxnSpPr>
          <p:nvPr/>
        </p:nvCxnSpPr>
        <p:spPr>
          <a:xfrm flipV="1">
            <a:off x="5421086" y="3504113"/>
            <a:ext cx="3610947" cy="234158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710533E-7776-8A42-362E-880778D832C0}"/>
              </a:ext>
            </a:extLst>
          </p:cNvPr>
          <p:cNvSpPr txBox="1"/>
          <p:nvPr/>
        </p:nvSpPr>
        <p:spPr>
          <a:xfrm>
            <a:off x="3253473" y="272728"/>
            <a:ext cx="7707630" cy="1077218"/>
          </a:xfrm>
          <a:prstGeom prst="rect">
            <a:avLst/>
          </a:prstGeom>
          <a:noFill/>
        </p:spPr>
        <p:txBody>
          <a:bodyPr wrap="square" rtlCol="0">
            <a:spAutoFit/>
          </a:bodyPr>
          <a:lstStyle/>
          <a:p>
            <a:pPr algn="ctr"/>
            <a:r>
              <a:rPr lang="en-US" sz="3200" b="1" dirty="0"/>
              <a:t>Admissions Trends </a:t>
            </a:r>
          </a:p>
          <a:p>
            <a:pPr algn="ctr"/>
            <a:r>
              <a:rPr lang="en-US" sz="3200" b="1" dirty="0">
                <a:latin typeface="Trade Gothic LT Std" pitchFamily="2" charset="0"/>
              </a:rPr>
              <a:t>International Students</a:t>
            </a:r>
          </a:p>
        </p:txBody>
      </p:sp>
      <p:sp>
        <p:nvSpPr>
          <p:cNvPr id="11" name="TextBox 10">
            <a:extLst>
              <a:ext uri="{FF2B5EF4-FFF2-40B4-BE49-F238E27FC236}">
                <a16:creationId xmlns:a16="http://schemas.microsoft.com/office/drawing/2014/main" id="{C0DEE162-820F-7299-38F9-48CA77829CF6}"/>
              </a:ext>
            </a:extLst>
          </p:cNvPr>
          <p:cNvSpPr txBox="1"/>
          <p:nvPr/>
        </p:nvSpPr>
        <p:spPr>
          <a:xfrm>
            <a:off x="3072601" y="1532219"/>
            <a:ext cx="8917236" cy="923330"/>
          </a:xfrm>
          <a:prstGeom prst="rect">
            <a:avLst/>
          </a:prstGeom>
          <a:noFill/>
        </p:spPr>
        <p:txBody>
          <a:bodyPr wrap="square" rtlCol="0">
            <a:spAutoFit/>
          </a:bodyPr>
          <a:lstStyle/>
          <a:p>
            <a:r>
              <a:rPr lang="en-US" dirty="0"/>
              <a:t>With the change in US Presidential administration’s policy on foreign students and COVID travel restrictions being lifted, Fall 2021 and Fall 2022 had an exponential increase in international admissions.</a:t>
            </a:r>
          </a:p>
        </p:txBody>
      </p:sp>
    </p:spTree>
    <p:extLst>
      <p:ext uri="{BB962C8B-B14F-4D97-AF65-F5344CB8AC3E}">
        <p14:creationId xmlns:p14="http://schemas.microsoft.com/office/powerpoint/2010/main" val="722294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D0AAF-2ED2-D34D-B046-E1F99F717E3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0D27047-51A3-BC43-B3D2-7D7F085F34E8}"/>
              </a:ext>
            </a:extLst>
          </p:cNvPr>
          <p:cNvSpPr txBox="1"/>
          <p:nvPr/>
        </p:nvSpPr>
        <p:spPr>
          <a:xfrm>
            <a:off x="4713455" y="1024453"/>
            <a:ext cx="4867425" cy="1200329"/>
          </a:xfrm>
          <a:prstGeom prst="rect">
            <a:avLst/>
          </a:prstGeom>
          <a:noFill/>
        </p:spPr>
        <p:txBody>
          <a:bodyPr wrap="square" rtlCol="0">
            <a:spAutoFit/>
          </a:bodyPr>
          <a:lstStyle/>
          <a:p>
            <a:r>
              <a:rPr lang="en-US" sz="2400" dirty="0">
                <a:latin typeface="Trade Gothic LT Std" pitchFamily="2" charset="0"/>
              </a:rPr>
              <a:t>   </a:t>
            </a:r>
            <a:r>
              <a:rPr lang="en-US" sz="7200" dirty="0">
                <a:latin typeface="Trade Gothic LT Std" pitchFamily="2" charset="0"/>
              </a:rPr>
              <a:t>Thank you</a:t>
            </a:r>
          </a:p>
        </p:txBody>
      </p:sp>
      <p:pic>
        <p:nvPicPr>
          <p:cNvPr id="4" name="Picture 3" descr="Governors State - Home">
            <a:extLst>
              <a:ext uri="{FF2B5EF4-FFF2-40B4-BE49-F238E27FC236}">
                <a16:creationId xmlns:a16="http://schemas.microsoft.com/office/drawing/2014/main" id="{5C0D16FB-0B5E-F7B1-DBDB-F766EEF842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2896" y="2435088"/>
            <a:ext cx="3412813" cy="3061252"/>
          </a:xfrm>
          <a:prstGeom prst="rect">
            <a:avLst/>
          </a:prstGeom>
          <a:noFill/>
          <a:ln>
            <a:noFill/>
          </a:ln>
        </p:spPr>
      </p:pic>
    </p:spTree>
    <p:extLst>
      <p:ext uri="{BB962C8B-B14F-4D97-AF65-F5344CB8AC3E}">
        <p14:creationId xmlns:p14="http://schemas.microsoft.com/office/powerpoint/2010/main" val="375311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EF317-20D7-463F-7D56-7E7D22A64B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FCCE777-EC47-373A-AA78-C7BB4E8C5D7F}"/>
              </a:ext>
            </a:extLst>
          </p:cNvPr>
          <p:cNvSpPr txBox="1"/>
          <p:nvPr/>
        </p:nvSpPr>
        <p:spPr>
          <a:xfrm>
            <a:off x="2181725" y="359945"/>
            <a:ext cx="7828550" cy="769441"/>
          </a:xfrm>
          <a:prstGeom prst="rect">
            <a:avLst/>
          </a:prstGeom>
          <a:noFill/>
        </p:spPr>
        <p:txBody>
          <a:bodyPr wrap="square">
            <a:spAutoFit/>
          </a:bodyPr>
          <a:lstStyle/>
          <a:p>
            <a:r>
              <a:rPr lang="en-US" sz="4400" b="1" dirty="0">
                <a:solidFill>
                  <a:schemeClr val="accent2"/>
                </a:solidFill>
                <a:latin typeface="Trade Gothic LT Std" pitchFamily="2" charset="0"/>
              </a:rPr>
              <a:t>Meet our Admissions Team</a:t>
            </a:r>
          </a:p>
        </p:txBody>
      </p:sp>
      <p:pic>
        <p:nvPicPr>
          <p:cNvPr id="6" name="Picture 1">
            <a:extLst>
              <a:ext uri="{FF2B5EF4-FFF2-40B4-BE49-F238E27FC236}">
                <a16:creationId xmlns:a16="http://schemas.microsoft.com/office/drawing/2014/main" id="{CA9DBD00-C4F0-498F-42BB-561C10EE85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575" y="1363721"/>
            <a:ext cx="1250118" cy="1245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8A6216-4825-F537-681D-4E0FB9A86201}"/>
              </a:ext>
            </a:extLst>
          </p:cNvPr>
          <p:cNvSpPr txBox="1"/>
          <p:nvPr/>
        </p:nvSpPr>
        <p:spPr>
          <a:xfrm>
            <a:off x="970056" y="2664521"/>
            <a:ext cx="1938538" cy="938719"/>
          </a:xfrm>
          <a:prstGeom prst="rect">
            <a:avLst/>
          </a:prstGeom>
          <a:noFill/>
        </p:spPr>
        <p:txBody>
          <a:bodyPr wrap="square">
            <a:spAutoFit/>
          </a:bodyPr>
          <a:lstStyle/>
          <a:p>
            <a:r>
              <a:rPr lang="en-US" altLang="en-US" sz="1100" dirty="0">
                <a:solidFill>
                  <a:schemeClr val="bg1"/>
                </a:solidFill>
              </a:rPr>
              <a:t>Paul McGuinness Vice President for Student Affairs and Enrollment Management</a:t>
            </a:r>
          </a:p>
          <a:p>
            <a:r>
              <a:rPr lang="en-US" altLang="en-US" sz="1100" dirty="0">
                <a:solidFill>
                  <a:schemeClr val="bg1"/>
                </a:solidFill>
              </a:rPr>
              <a:t>pmcguinness@govst.edu </a:t>
            </a:r>
          </a:p>
          <a:p>
            <a:r>
              <a:rPr lang="en-US" altLang="en-US" sz="1100" dirty="0">
                <a:solidFill>
                  <a:schemeClr val="bg1"/>
                </a:solidFill>
              </a:rPr>
              <a:t>708.235.7308</a:t>
            </a:r>
          </a:p>
        </p:txBody>
      </p:sp>
      <p:pic>
        <p:nvPicPr>
          <p:cNvPr id="9" name="Picture 10">
            <a:extLst>
              <a:ext uri="{FF2B5EF4-FFF2-40B4-BE49-F238E27FC236}">
                <a16:creationId xmlns:a16="http://schemas.microsoft.com/office/drawing/2014/main" id="{95B50FE4-6DFD-6B3E-C7F1-CBE1E39357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1619" y="1355088"/>
            <a:ext cx="1342033" cy="1251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CF80B4-9623-73D6-6FA8-5C55C5FB1C9E}"/>
              </a:ext>
            </a:extLst>
          </p:cNvPr>
          <p:cNvSpPr txBox="1"/>
          <p:nvPr/>
        </p:nvSpPr>
        <p:spPr>
          <a:xfrm>
            <a:off x="3598808" y="2664492"/>
            <a:ext cx="1950633" cy="769441"/>
          </a:xfrm>
          <a:prstGeom prst="rect">
            <a:avLst/>
          </a:prstGeom>
          <a:noFill/>
        </p:spPr>
        <p:txBody>
          <a:bodyPr wrap="square">
            <a:spAutoFit/>
          </a:bodyPr>
          <a:lstStyle/>
          <a:p>
            <a:r>
              <a:rPr lang="en-US" altLang="en-US" sz="1100" dirty="0">
                <a:solidFill>
                  <a:schemeClr val="bg1"/>
                </a:solidFill>
              </a:rPr>
              <a:t>Lise Schneider Executive Director of Admissions lschneider@govst.edu </a:t>
            </a:r>
          </a:p>
          <a:p>
            <a:r>
              <a:rPr lang="en-US" altLang="en-US" sz="1100" dirty="0">
                <a:solidFill>
                  <a:schemeClr val="bg1"/>
                </a:solidFill>
              </a:rPr>
              <a:t>708.534.7059</a:t>
            </a:r>
          </a:p>
        </p:txBody>
      </p:sp>
      <p:pic>
        <p:nvPicPr>
          <p:cNvPr id="12" name="Picture 8">
            <a:extLst>
              <a:ext uri="{FF2B5EF4-FFF2-40B4-BE49-F238E27FC236}">
                <a16:creationId xmlns:a16="http://schemas.microsoft.com/office/drawing/2014/main" id="{77BB6F7D-62F1-7F85-36B1-8D7B0DDD6F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3151" y="1352469"/>
            <a:ext cx="1388608" cy="1246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F561E14-8517-FB5E-DB55-3AA8C68A031E}"/>
              </a:ext>
            </a:extLst>
          </p:cNvPr>
          <p:cNvSpPr txBox="1"/>
          <p:nvPr/>
        </p:nvSpPr>
        <p:spPr>
          <a:xfrm>
            <a:off x="6458866" y="2666839"/>
            <a:ext cx="1586690" cy="738664"/>
          </a:xfrm>
          <a:prstGeom prst="rect">
            <a:avLst/>
          </a:prstGeom>
          <a:noFill/>
        </p:spPr>
        <p:txBody>
          <a:bodyPr wrap="square" lIns="91440" tIns="45720" rIns="91440" bIns="45720" anchor="t">
            <a:spAutoFit/>
          </a:bodyPr>
          <a:lstStyle/>
          <a:p>
            <a:r>
              <a:rPr lang="en-US" altLang="en-US" sz="1050" dirty="0">
                <a:solidFill>
                  <a:schemeClr val="bg1"/>
                </a:solidFill>
              </a:rPr>
              <a:t>Craig Berry Associate Director of Admissions</a:t>
            </a:r>
          </a:p>
          <a:p>
            <a:r>
              <a:rPr lang="en-US" altLang="en-US" sz="1050" dirty="0">
                <a:solidFill>
                  <a:schemeClr val="bg1"/>
                </a:solidFill>
              </a:rPr>
              <a:t>cberry@govst.edu </a:t>
            </a:r>
            <a:endParaRPr lang="en-US" altLang="en-US" sz="1050" dirty="0">
              <a:solidFill>
                <a:schemeClr val="bg1"/>
              </a:solidFill>
              <a:cs typeface="Calibri"/>
            </a:endParaRPr>
          </a:p>
          <a:p>
            <a:r>
              <a:rPr lang="en-US" altLang="en-US" sz="1050" dirty="0">
                <a:solidFill>
                  <a:schemeClr val="bg1"/>
                </a:solidFill>
              </a:rPr>
              <a:t>708.235.2809</a:t>
            </a:r>
          </a:p>
        </p:txBody>
      </p:sp>
      <p:pic>
        <p:nvPicPr>
          <p:cNvPr id="2" name="Picture 3">
            <a:extLst>
              <a:ext uri="{FF2B5EF4-FFF2-40B4-BE49-F238E27FC236}">
                <a16:creationId xmlns:a16="http://schemas.microsoft.com/office/drawing/2014/main" id="{87EA63E4-1820-70F2-5984-3ED967AF3260}"/>
              </a:ext>
            </a:extLst>
          </p:cNvPr>
          <p:cNvPicPr>
            <a:picLocks noChangeAspect="1"/>
          </p:cNvPicPr>
          <p:nvPr/>
        </p:nvPicPr>
        <p:blipFill>
          <a:blip r:embed="rId6"/>
          <a:stretch>
            <a:fillRect/>
          </a:stretch>
        </p:blipFill>
        <p:spPr>
          <a:xfrm>
            <a:off x="9151258" y="1340129"/>
            <a:ext cx="1279676" cy="1255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DC90B80-F472-9D5F-355F-360AE927D303}"/>
              </a:ext>
            </a:extLst>
          </p:cNvPr>
          <p:cNvSpPr txBox="1"/>
          <p:nvPr/>
        </p:nvSpPr>
        <p:spPr>
          <a:xfrm>
            <a:off x="9145759" y="2680531"/>
            <a:ext cx="1739896" cy="900246"/>
          </a:xfrm>
          <a:prstGeom prst="rect">
            <a:avLst/>
          </a:prstGeom>
          <a:noFill/>
        </p:spPr>
        <p:txBody>
          <a:bodyPr wrap="square" lIns="91440" tIns="45720" rIns="91440" bIns="45720" anchor="t">
            <a:spAutoFit/>
          </a:bodyPr>
          <a:lstStyle/>
          <a:p>
            <a:r>
              <a:rPr lang="en-US" altLang="en-US" sz="1050" dirty="0">
                <a:solidFill>
                  <a:schemeClr val="bg1"/>
                </a:solidFill>
              </a:rPr>
              <a:t>Emmanuel Lopez</a:t>
            </a:r>
            <a:endParaRPr lang="en-US" dirty="0">
              <a:solidFill>
                <a:schemeClr val="bg1"/>
              </a:solidFill>
            </a:endParaRPr>
          </a:p>
          <a:p>
            <a:r>
              <a:rPr lang="en-US" altLang="en-US" sz="1050" dirty="0">
                <a:solidFill>
                  <a:schemeClr val="bg1"/>
                </a:solidFill>
              </a:rPr>
              <a:t>Assistant Director of Transfer  Admissions</a:t>
            </a:r>
            <a:endParaRPr lang="en-US" dirty="0">
              <a:solidFill>
                <a:schemeClr val="bg1"/>
              </a:solidFill>
            </a:endParaRPr>
          </a:p>
          <a:p>
            <a:r>
              <a:rPr lang="en-US" altLang="en-US" sz="1050" dirty="0">
                <a:solidFill>
                  <a:schemeClr val="bg1"/>
                </a:solidFill>
                <a:cs typeface="Calibri"/>
              </a:rPr>
              <a:t>Elopez6@govst.edu</a:t>
            </a:r>
            <a:endParaRPr lang="en-US" dirty="0">
              <a:solidFill>
                <a:schemeClr val="bg1"/>
              </a:solidFill>
            </a:endParaRPr>
          </a:p>
          <a:p>
            <a:r>
              <a:rPr lang="en-US" altLang="en-US" sz="1050" dirty="0">
                <a:solidFill>
                  <a:schemeClr val="bg1"/>
                </a:solidFill>
              </a:rPr>
              <a:t>708.263.7983</a:t>
            </a:r>
            <a:endParaRPr lang="en-US" altLang="en-US" sz="1050" dirty="0">
              <a:solidFill>
                <a:schemeClr val="bg1"/>
              </a:solidFill>
              <a:cs typeface="Calibri"/>
            </a:endParaRPr>
          </a:p>
        </p:txBody>
      </p:sp>
      <p:pic>
        <p:nvPicPr>
          <p:cNvPr id="7" name="Picture 9" descr="A picture containing person, person, striped, posing&#10;&#10;Description automatically generated">
            <a:extLst>
              <a:ext uri="{FF2B5EF4-FFF2-40B4-BE49-F238E27FC236}">
                <a16:creationId xmlns:a16="http://schemas.microsoft.com/office/drawing/2014/main" id="{A78DD247-8D9B-71EA-4FDE-245D71881D05}"/>
              </a:ext>
            </a:extLst>
          </p:cNvPr>
          <p:cNvPicPr>
            <a:picLocks noChangeAspect="1"/>
          </p:cNvPicPr>
          <p:nvPr/>
        </p:nvPicPr>
        <p:blipFill>
          <a:blip r:embed="rId7"/>
          <a:stretch>
            <a:fillRect/>
          </a:stretch>
        </p:blipFill>
        <p:spPr>
          <a:xfrm>
            <a:off x="1059544" y="3811208"/>
            <a:ext cx="1388533" cy="13643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4">
            <a:extLst>
              <a:ext uri="{FF2B5EF4-FFF2-40B4-BE49-F238E27FC236}">
                <a16:creationId xmlns:a16="http://schemas.microsoft.com/office/drawing/2014/main" id="{38ED122E-6569-A565-410B-78F60CA99AF7}"/>
              </a:ext>
            </a:extLst>
          </p:cNvPr>
          <p:cNvPicPr>
            <a:picLocks noChangeAspect="1"/>
          </p:cNvPicPr>
          <p:nvPr/>
        </p:nvPicPr>
        <p:blipFill>
          <a:blip r:embed="rId8"/>
          <a:stretch>
            <a:fillRect/>
          </a:stretch>
        </p:blipFill>
        <p:spPr>
          <a:xfrm>
            <a:off x="9151259" y="3750732"/>
            <a:ext cx="1315962" cy="13643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5">
            <a:extLst>
              <a:ext uri="{FF2B5EF4-FFF2-40B4-BE49-F238E27FC236}">
                <a16:creationId xmlns:a16="http://schemas.microsoft.com/office/drawing/2014/main" id="{437E3CDC-612B-1E97-E6C7-80F65E90F01B}"/>
              </a:ext>
            </a:extLst>
          </p:cNvPr>
          <p:cNvPicPr>
            <a:picLocks noChangeAspect="1"/>
          </p:cNvPicPr>
          <p:nvPr/>
        </p:nvPicPr>
        <p:blipFill rotWithShape="1">
          <a:blip r:embed="rId9"/>
          <a:srcRect l="1274" t="10476" r="14650" b="29048"/>
          <a:stretch/>
        </p:blipFill>
        <p:spPr>
          <a:xfrm>
            <a:off x="3716263" y="3814536"/>
            <a:ext cx="1335563" cy="1356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6" descr="A picture containing person, wall, indoor&#10;&#10;Description automatically generated">
            <a:extLst>
              <a:ext uri="{FF2B5EF4-FFF2-40B4-BE49-F238E27FC236}">
                <a16:creationId xmlns:a16="http://schemas.microsoft.com/office/drawing/2014/main" id="{940AB594-36AA-15F1-301F-897D66C52DA9}"/>
              </a:ext>
            </a:extLst>
          </p:cNvPr>
          <p:cNvPicPr>
            <a:picLocks noChangeAspect="1"/>
          </p:cNvPicPr>
          <p:nvPr/>
        </p:nvPicPr>
        <p:blipFill rotWithShape="1">
          <a:blip r:embed="rId10"/>
          <a:srcRect l="3185" t="7203" r="8280" b="30201"/>
          <a:stretch/>
        </p:blipFill>
        <p:spPr>
          <a:xfrm>
            <a:off x="6461881" y="3754060"/>
            <a:ext cx="1275355" cy="1365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AAACD54C-DAC9-AB36-0348-F5018179DC82}"/>
              </a:ext>
            </a:extLst>
          </p:cNvPr>
          <p:cNvSpPr txBox="1"/>
          <p:nvPr/>
        </p:nvSpPr>
        <p:spPr>
          <a:xfrm>
            <a:off x="6458745" y="5238334"/>
            <a:ext cx="1938538" cy="938719"/>
          </a:xfrm>
          <a:prstGeom prst="rect">
            <a:avLst/>
          </a:prstGeom>
          <a:noFill/>
        </p:spPr>
        <p:txBody>
          <a:bodyPr wrap="square" lIns="91440" tIns="45720" rIns="91440" bIns="45720" anchor="t">
            <a:spAutoFit/>
          </a:bodyPr>
          <a:lstStyle/>
          <a:p>
            <a:r>
              <a:rPr lang="en-US" altLang="en-US" sz="1100" dirty="0">
                <a:solidFill>
                  <a:schemeClr val="bg1"/>
                </a:solidFill>
                <a:cs typeface="Calibri"/>
              </a:rPr>
              <a:t>Noelle Larsen</a:t>
            </a:r>
          </a:p>
          <a:p>
            <a:r>
              <a:rPr lang="en-US" altLang="en-US" sz="1100" dirty="0">
                <a:solidFill>
                  <a:schemeClr val="bg1"/>
                </a:solidFill>
                <a:cs typeface="Calibri"/>
              </a:rPr>
              <a:t>Recruiting Specialist</a:t>
            </a:r>
          </a:p>
          <a:p>
            <a:r>
              <a:rPr lang="en-US" altLang="en-US" sz="1100" dirty="0">
                <a:solidFill>
                  <a:schemeClr val="bg1"/>
                </a:solidFill>
                <a:cs typeface="Calibri"/>
                <a:hlinkClick r:id="rId11">
                  <a:extLst>
                    <a:ext uri="{A12FA001-AC4F-418D-AE19-62706E023703}">
                      <ahyp:hlinkClr xmlns:ahyp="http://schemas.microsoft.com/office/drawing/2018/hyperlinkcolor" val="tx"/>
                    </a:ext>
                  </a:extLst>
                </a:hlinkClick>
              </a:rPr>
              <a:t>Nlarsen@govst.edu</a:t>
            </a:r>
            <a:endParaRPr lang="en-US" altLang="en-US" sz="1100" dirty="0">
              <a:solidFill>
                <a:schemeClr val="bg1"/>
              </a:solidFill>
              <a:cs typeface="Calibri"/>
            </a:endParaRPr>
          </a:p>
          <a:p>
            <a:r>
              <a:rPr lang="en-US" altLang="en-US" sz="1100" dirty="0">
                <a:solidFill>
                  <a:schemeClr val="bg1"/>
                </a:solidFill>
                <a:cs typeface="Calibri"/>
              </a:rPr>
              <a:t>708.534.7891</a:t>
            </a:r>
          </a:p>
          <a:p>
            <a:endParaRPr lang="en-US" altLang="en-US" sz="1100" dirty="0">
              <a:solidFill>
                <a:schemeClr val="bg1"/>
              </a:solidFill>
              <a:cs typeface="Calibri"/>
            </a:endParaRPr>
          </a:p>
        </p:txBody>
      </p:sp>
      <p:sp>
        <p:nvSpPr>
          <p:cNvPr id="19" name="TextBox 18">
            <a:extLst>
              <a:ext uri="{FF2B5EF4-FFF2-40B4-BE49-F238E27FC236}">
                <a16:creationId xmlns:a16="http://schemas.microsoft.com/office/drawing/2014/main" id="{1E73C40F-C626-EAC3-6CA1-4580F80EBFCA}"/>
              </a:ext>
            </a:extLst>
          </p:cNvPr>
          <p:cNvSpPr txBox="1"/>
          <p:nvPr/>
        </p:nvSpPr>
        <p:spPr>
          <a:xfrm>
            <a:off x="9092996" y="5240463"/>
            <a:ext cx="1938538"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Melinda Arce-Gudino</a:t>
            </a:r>
          </a:p>
          <a:p>
            <a:r>
              <a:rPr lang="en-US" altLang="en-US" sz="1100" dirty="0">
                <a:solidFill>
                  <a:schemeClr val="bg1"/>
                </a:solidFill>
                <a:cs typeface="Calibri"/>
              </a:rPr>
              <a:t>Admissions Counselor</a:t>
            </a:r>
          </a:p>
          <a:p>
            <a:r>
              <a:rPr lang="en-US" altLang="en-US" sz="1100" dirty="0">
                <a:solidFill>
                  <a:schemeClr val="bg1"/>
                </a:solidFill>
                <a:cs typeface="Calibri"/>
                <a:hlinkClick r:id="rId12">
                  <a:extLst>
                    <a:ext uri="{A12FA001-AC4F-418D-AE19-62706E023703}">
                      <ahyp:hlinkClr xmlns:ahyp="http://schemas.microsoft.com/office/drawing/2018/hyperlinkcolor" val="tx"/>
                    </a:ext>
                  </a:extLst>
                </a:hlinkClick>
              </a:rPr>
              <a:t>Marce-gudino@govst.edu</a:t>
            </a:r>
            <a:endParaRPr lang="en-US" altLang="en-US" sz="1100" dirty="0">
              <a:solidFill>
                <a:schemeClr val="bg1"/>
              </a:solidFill>
              <a:cs typeface="Calibri"/>
            </a:endParaRPr>
          </a:p>
          <a:p>
            <a:r>
              <a:rPr lang="en-US" altLang="en-US" sz="1100" dirty="0">
                <a:solidFill>
                  <a:schemeClr val="bg1"/>
                </a:solidFill>
                <a:cs typeface="Calibri"/>
              </a:rPr>
              <a:t>708.235.7504</a:t>
            </a:r>
          </a:p>
        </p:txBody>
      </p:sp>
      <p:sp>
        <p:nvSpPr>
          <p:cNvPr id="20" name="TextBox 19">
            <a:extLst>
              <a:ext uri="{FF2B5EF4-FFF2-40B4-BE49-F238E27FC236}">
                <a16:creationId xmlns:a16="http://schemas.microsoft.com/office/drawing/2014/main" id="{8B2D5396-4C51-0A04-91ED-C0EEB2F84A84}"/>
              </a:ext>
            </a:extLst>
          </p:cNvPr>
          <p:cNvSpPr txBox="1"/>
          <p:nvPr/>
        </p:nvSpPr>
        <p:spPr>
          <a:xfrm>
            <a:off x="3699890" y="5252445"/>
            <a:ext cx="1938538"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Bailie </a:t>
            </a:r>
            <a:r>
              <a:rPr lang="en-US" altLang="en-US" sz="1100" dirty="0" err="1">
                <a:solidFill>
                  <a:schemeClr val="bg1"/>
                </a:solidFill>
                <a:cs typeface="Calibri"/>
              </a:rPr>
              <a:t>Antwiler</a:t>
            </a:r>
          </a:p>
          <a:p>
            <a:r>
              <a:rPr lang="en-US" altLang="en-US" sz="1100" dirty="0">
                <a:solidFill>
                  <a:schemeClr val="bg1"/>
                </a:solidFill>
                <a:cs typeface="Calibri"/>
              </a:rPr>
              <a:t>Admissions Counselor</a:t>
            </a:r>
          </a:p>
          <a:p>
            <a:r>
              <a:rPr lang="en-US" altLang="en-US" sz="1100" dirty="0">
                <a:solidFill>
                  <a:schemeClr val="bg1"/>
                </a:solidFill>
                <a:cs typeface="Calibri"/>
                <a:hlinkClick r:id="rId13">
                  <a:extLst>
                    <a:ext uri="{A12FA001-AC4F-418D-AE19-62706E023703}">
                      <ahyp:hlinkClr xmlns:ahyp="http://schemas.microsoft.com/office/drawing/2018/hyperlinkcolor" val="tx"/>
                    </a:ext>
                  </a:extLst>
                </a:hlinkClick>
              </a:rPr>
              <a:t>Bantwiler@govst.edu</a:t>
            </a:r>
            <a:r>
              <a:rPr lang="en-US" altLang="en-US" sz="1100" dirty="0">
                <a:solidFill>
                  <a:schemeClr val="bg1"/>
                </a:solidFill>
                <a:cs typeface="Calibri"/>
              </a:rPr>
              <a:t> 7</a:t>
            </a:r>
          </a:p>
          <a:p>
            <a:r>
              <a:rPr lang="en-US" altLang="en-US" sz="1100" dirty="0">
                <a:solidFill>
                  <a:schemeClr val="bg1"/>
                </a:solidFill>
                <a:cs typeface="Calibri"/>
              </a:rPr>
              <a:t>08.235.6841</a:t>
            </a:r>
            <a:endParaRPr lang="en-US" dirty="0"/>
          </a:p>
        </p:txBody>
      </p:sp>
      <p:sp>
        <p:nvSpPr>
          <p:cNvPr id="21" name="TextBox 20">
            <a:extLst>
              <a:ext uri="{FF2B5EF4-FFF2-40B4-BE49-F238E27FC236}">
                <a16:creationId xmlns:a16="http://schemas.microsoft.com/office/drawing/2014/main" id="{BDC266F2-A478-7D8B-B2BE-466E41D57E9B}"/>
              </a:ext>
            </a:extLst>
          </p:cNvPr>
          <p:cNvSpPr txBox="1"/>
          <p:nvPr/>
        </p:nvSpPr>
        <p:spPr>
          <a:xfrm>
            <a:off x="1055512" y="5232400"/>
            <a:ext cx="195297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solidFill>
                  <a:schemeClr val="bg1"/>
                </a:solidFill>
                <a:cs typeface="Segoe UI"/>
              </a:rPr>
              <a:t>Tomice</a:t>
            </a:r>
            <a:r>
              <a:rPr lang="en-US" sz="1100" dirty="0">
                <a:solidFill>
                  <a:schemeClr val="bg1"/>
                </a:solidFill>
                <a:cs typeface="Segoe UI"/>
              </a:rPr>
              <a:t> O'Brien​</a:t>
            </a:r>
          </a:p>
          <a:p>
            <a:r>
              <a:rPr lang="en-US" sz="1100" dirty="0">
                <a:solidFill>
                  <a:schemeClr val="bg1"/>
                </a:solidFill>
                <a:cs typeface="Segoe UI"/>
              </a:rPr>
              <a:t>Coordinator of Admissions​ Event and Communication​</a:t>
            </a:r>
          </a:p>
          <a:p>
            <a:r>
              <a:rPr lang="en-US" sz="1100" dirty="0">
                <a:solidFill>
                  <a:schemeClr val="bg1"/>
                </a:solidFill>
                <a:cs typeface="Segoe UI"/>
                <a:hlinkClick r:id="rId14">
                  <a:extLst>
                    <a:ext uri="{A12FA001-AC4F-418D-AE19-62706E023703}">
                      <ahyp:hlinkClr xmlns:ahyp="http://schemas.microsoft.com/office/drawing/2018/hyperlinkcolor" val="tx"/>
                    </a:ext>
                  </a:extLst>
                </a:hlinkClick>
              </a:rPr>
              <a:t>Tobrien2@govst.edu</a:t>
            </a:r>
            <a:r>
              <a:rPr lang="en-US" sz="1100" dirty="0">
                <a:solidFill>
                  <a:schemeClr val="bg1"/>
                </a:solidFill>
                <a:cs typeface="Segoe UI"/>
              </a:rPr>
              <a:t> ​</a:t>
            </a:r>
          </a:p>
          <a:p>
            <a:r>
              <a:rPr lang="en-US" sz="1100" dirty="0">
                <a:solidFill>
                  <a:schemeClr val="bg1"/>
                </a:solidFill>
                <a:cs typeface="Segoe UI"/>
              </a:rPr>
              <a:t>708.23/5.7170</a:t>
            </a:r>
          </a:p>
        </p:txBody>
      </p:sp>
    </p:spTree>
    <p:extLst>
      <p:ext uri="{BB962C8B-B14F-4D97-AF65-F5344CB8AC3E}">
        <p14:creationId xmlns:p14="http://schemas.microsoft.com/office/powerpoint/2010/main" val="391242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EF317-20D7-463F-7D56-7E7D22A64B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FCCE777-EC47-373A-AA78-C7BB4E8C5D7F}"/>
              </a:ext>
            </a:extLst>
          </p:cNvPr>
          <p:cNvSpPr txBox="1"/>
          <p:nvPr/>
        </p:nvSpPr>
        <p:spPr>
          <a:xfrm>
            <a:off x="1797531" y="388700"/>
            <a:ext cx="9366660" cy="707886"/>
          </a:xfrm>
          <a:prstGeom prst="rect">
            <a:avLst/>
          </a:prstGeom>
          <a:noFill/>
        </p:spPr>
        <p:txBody>
          <a:bodyPr wrap="square" lIns="91440" tIns="45720" rIns="91440" bIns="45720" anchor="t">
            <a:spAutoFit/>
          </a:bodyPr>
          <a:lstStyle/>
          <a:p>
            <a:r>
              <a:rPr lang="en-US" sz="4000" b="1" dirty="0">
                <a:solidFill>
                  <a:schemeClr val="accent2"/>
                </a:solidFill>
                <a:latin typeface="Trade Gothic LT Std"/>
              </a:rPr>
              <a:t>Meet our Dual Degree Program Team</a:t>
            </a:r>
          </a:p>
        </p:txBody>
      </p:sp>
      <p:pic>
        <p:nvPicPr>
          <p:cNvPr id="10" name="Picture 16" descr="A picture containing person, wall, glasses&#10;&#10;Description automatically generated">
            <a:extLst>
              <a:ext uri="{FF2B5EF4-FFF2-40B4-BE49-F238E27FC236}">
                <a16:creationId xmlns:a16="http://schemas.microsoft.com/office/drawing/2014/main" id="{72C4FED1-EEBC-D2CA-E717-C5DDEFA7230D}"/>
              </a:ext>
            </a:extLst>
          </p:cNvPr>
          <p:cNvPicPr>
            <a:picLocks noChangeAspect="1"/>
          </p:cNvPicPr>
          <p:nvPr/>
        </p:nvPicPr>
        <p:blipFill>
          <a:blip r:embed="rId3"/>
          <a:stretch>
            <a:fillRect/>
          </a:stretch>
        </p:blipFill>
        <p:spPr>
          <a:xfrm>
            <a:off x="5270739" y="1453549"/>
            <a:ext cx="1549881" cy="1564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21">
            <a:extLst>
              <a:ext uri="{FF2B5EF4-FFF2-40B4-BE49-F238E27FC236}">
                <a16:creationId xmlns:a16="http://schemas.microsoft.com/office/drawing/2014/main" id="{C9DC0E52-00C6-EF74-A38D-CD0F1CD0B0AA}"/>
              </a:ext>
            </a:extLst>
          </p:cNvPr>
          <p:cNvPicPr>
            <a:picLocks noChangeAspect="1"/>
          </p:cNvPicPr>
          <p:nvPr/>
        </p:nvPicPr>
        <p:blipFill>
          <a:blip r:embed="rId4"/>
          <a:stretch>
            <a:fillRect/>
          </a:stretch>
        </p:blipFill>
        <p:spPr>
          <a:xfrm>
            <a:off x="2066745" y="3899858"/>
            <a:ext cx="1473680" cy="1488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2">
            <a:extLst>
              <a:ext uri="{FF2B5EF4-FFF2-40B4-BE49-F238E27FC236}">
                <a16:creationId xmlns:a16="http://schemas.microsoft.com/office/drawing/2014/main" id="{62024571-BF71-6380-11FB-94760D25E51C}"/>
              </a:ext>
            </a:extLst>
          </p:cNvPr>
          <p:cNvPicPr>
            <a:picLocks noChangeAspect="1"/>
          </p:cNvPicPr>
          <p:nvPr/>
        </p:nvPicPr>
        <p:blipFill>
          <a:blip r:embed="rId5"/>
          <a:stretch>
            <a:fillRect/>
          </a:stretch>
        </p:blipFill>
        <p:spPr>
          <a:xfrm>
            <a:off x="5272897" y="3914234"/>
            <a:ext cx="1545567" cy="14736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3">
            <a:extLst>
              <a:ext uri="{FF2B5EF4-FFF2-40B4-BE49-F238E27FC236}">
                <a16:creationId xmlns:a16="http://schemas.microsoft.com/office/drawing/2014/main" id="{AC3F23C6-8099-5810-5A1E-63AD6641ED1B}"/>
              </a:ext>
            </a:extLst>
          </p:cNvPr>
          <p:cNvPicPr>
            <a:picLocks noChangeAspect="1"/>
          </p:cNvPicPr>
          <p:nvPr/>
        </p:nvPicPr>
        <p:blipFill>
          <a:blip r:embed="rId6"/>
          <a:stretch>
            <a:fillRect/>
          </a:stretch>
        </p:blipFill>
        <p:spPr>
          <a:xfrm>
            <a:off x="8543117" y="3901566"/>
            <a:ext cx="1575579" cy="1484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E11D9886-E500-C4AE-E9F1-DA3B7B2D3304}"/>
              </a:ext>
            </a:extLst>
          </p:cNvPr>
          <p:cNvSpPr txBox="1"/>
          <p:nvPr/>
        </p:nvSpPr>
        <p:spPr>
          <a:xfrm>
            <a:off x="5309714" y="3023926"/>
            <a:ext cx="2985802"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Jessica Specht</a:t>
            </a:r>
          </a:p>
          <a:p>
            <a:r>
              <a:rPr lang="en-US" altLang="en-US" sz="1100" dirty="0">
                <a:solidFill>
                  <a:schemeClr val="bg1"/>
                </a:solidFill>
                <a:cs typeface="Calibri"/>
              </a:rPr>
              <a:t>Director, DDP Program</a:t>
            </a:r>
            <a:endParaRPr lang="en-US" altLang="en-US" sz="1100" dirty="0">
              <a:solidFill>
                <a:schemeClr val="bg1"/>
              </a:solidFill>
            </a:endParaRPr>
          </a:p>
          <a:p>
            <a:r>
              <a:rPr lang="en-US" altLang="en-US" sz="1100" dirty="0">
                <a:solidFill>
                  <a:schemeClr val="bg1"/>
                </a:solidFill>
                <a:cs typeface="Calibri"/>
                <a:hlinkClick r:id="rId7">
                  <a:extLst>
                    <a:ext uri="{A12FA001-AC4F-418D-AE19-62706E023703}">
                      <ahyp:hlinkClr xmlns:ahyp="http://schemas.microsoft.com/office/drawing/2018/hyperlinkcolor" val="tx"/>
                    </a:ext>
                  </a:extLst>
                </a:hlinkClick>
              </a:rPr>
              <a:t>Jspecht@govst.edu</a:t>
            </a:r>
            <a:endParaRPr lang="en-US" altLang="en-US" sz="1100">
              <a:solidFill>
                <a:schemeClr val="bg1"/>
              </a:solidFill>
              <a:cs typeface="Calibri"/>
            </a:endParaRPr>
          </a:p>
          <a:p>
            <a:r>
              <a:rPr lang="en-US" altLang="en-US" sz="1100" dirty="0">
                <a:solidFill>
                  <a:schemeClr val="bg1"/>
                </a:solidFill>
                <a:cs typeface="Calibri"/>
              </a:rPr>
              <a:t>708.534.4494</a:t>
            </a:r>
          </a:p>
        </p:txBody>
      </p:sp>
      <p:sp>
        <p:nvSpPr>
          <p:cNvPr id="26" name="TextBox 25">
            <a:extLst>
              <a:ext uri="{FF2B5EF4-FFF2-40B4-BE49-F238E27FC236}">
                <a16:creationId xmlns:a16="http://schemas.microsoft.com/office/drawing/2014/main" id="{C7168E07-1AC6-57BB-D9C7-7C2E8F6FAAA0}"/>
              </a:ext>
            </a:extLst>
          </p:cNvPr>
          <p:cNvSpPr txBox="1"/>
          <p:nvPr/>
        </p:nvSpPr>
        <p:spPr>
          <a:xfrm>
            <a:off x="2060430" y="5453699"/>
            <a:ext cx="2985802"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Alexandro Venegas</a:t>
            </a:r>
          </a:p>
          <a:p>
            <a:r>
              <a:rPr lang="en-US" altLang="en-US" sz="1100" dirty="0">
                <a:solidFill>
                  <a:schemeClr val="bg1"/>
                </a:solidFill>
                <a:cs typeface="Calibri"/>
              </a:rPr>
              <a:t>Transfer Specialist</a:t>
            </a:r>
          </a:p>
          <a:p>
            <a:r>
              <a:rPr lang="en-US" altLang="en-US" sz="1100" dirty="0">
                <a:solidFill>
                  <a:schemeClr val="bg1"/>
                </a:solidFill>
                <a:cs typeface="Calibri"/>
                <a:hlinkClick r:id="rId8">
                  <a:extLst>
                    <a:ext uri="{A12FA001-AC4F-418D-AE19-62706E023703}">
                      <ahyp:hlinkClr xmlns:ahyp="http://schemas.microsoft.com/office/drawing/2018/hyperlinkcolor" val="tx"/>
                    </a:ext>
                  </a:extLst>
                </a:hlinkClick>
              </a:rPr>
              <a:t>Avenegas2@govst.edu</a:t>
            </a:r>
            <a:endParaRPr lang="en-US" altLang="en-US" sz="1100" dirty="0">
              <a:solidFill>
                <a:schemeClr val="bg1"/>
              </a:solidFill>
              <a:cs typeface="Calibri"/>
              <a:hlinkClick r:id="rId8"/>
            </a:endParaRPr>
          </a:p>
          <a:p>
            <a:r>
              <a:rPr lang="en-US" altLang="en-US" sz="1100" dirty="0">
                <a:solidFill>
                  <a:schemeClr val="bg1"/>
                </a:solidFill>
                <a:cs typeface="Calibri"/>
              </a:rPr>
              <a:t>708.235.7455</a:t>
            </a:r>
          </a:p>
        </p:txBody>
      </p:sp>
      <p:sp>
        <p:nvSpPr>
          <p:cNvPr id="27" name="TextBox 26">
            <a:extLst>
              <a:ext uri="{FF2B5EF4-FFF2-40B4-BE49-F238E27FC236}">
                <a16:creationId xmlns:a16="http://schemas.microsoft.com/office/drawing/2014/main" id="{74B447F2-933F-7493-2BCE-53C7C9F1F63F}"/>
              </a:ext>
            </a:extLst>
          </p:cNvPr>
          <p:cNvSpPr txBox="1"/>
          <p:nvPr/>
        </p:nvSpPr>
        <p:spPr>
          <a:xfrm>
            <a:off x="5424732" y="5453699"/>
            <a:ext cx="2985802"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Sharita Walker</a:t>
            </a:r>
          </a:p>
          <a:p>
            <a:r>
              <a:rPr lang="en-US" altLang="en-US" sz="1100" dirty="0">
                <a:solidFill>
                  <a:schemeClr val="bg1"/>
                </a:solidFill>
                <a:cs typeface="Calibri"/>
              </a:rPr>
              <a:t>Transfer Specialist</a:t>
            </a:r>
          </a:p>
          <a:p>
            <a:r>
              <a:rPr lang="en-US" altLang="en-US" sz="1100" dirty="0">
                <a:solidFill>
                  <a:schemeClr val="bg1"/>
                </a:solidFill>
                <a:cs typeface="Calibri"/>
                <a:hlinkClick r:id="rId9">
                  <a:extLst>
                    <a:ext uri="{A12FA001-AC4F-418D-AE19-62706E023703}">
                      <ahyp:hlinkClr xmlns:ahyp="http://schemas.microsoft.com/office/drawing/2018/hyperlinkcolor" val="tx"/>
                    </a:ext>
                  </a:extLst>
                </a:hlinkClick>
              </a:rPr>
              <a:t>Swalker3@govst.edu</a:t>
            </a:r>
            <a:endParaRPr lang="en-US" altLang="en-US" sz="1100">
              <a:solidFill>
                <a:schemeClr val="bg1"/>
              </a:solidFill>
              <a:cs typeface="Calibri"/>
            </a:endParaRPr>
          </a:p>
          <a:p>
            <a:r>
              <a:rPr lang="en-US" altLang="en-US" sz="1100" dirty="0">
                <a:solidFill>
                  <a:schemeClr val="bg1"/>
                </a:solidFill>
                <a:cs typeface="Calibri"/>
              </a:rPr>
              <a:t>708.235.7536</a:t>
            </a:r>
          </a:p>
        </p:txBody>
      </p:sp>
      <p:sp>
        <p:nvSpPr>
          <p:cNvPr id="28" name="TextBox 27">
            <a:extLst>
              <a:ext uri="{FF2B5EF4-FFF2-40B4-BE49-F238E27FC236}">
                <a16:creationId xmlns:a16="http://schemas.microsoft.com/office/drawing/2014/main" id="{031AB4D3-D26A-A241-892E-1A3FF4ADE78E}"/>
              </a:ext>
            </a:extLst>
          </p:cNvPr>
          <p:cNvSpPr txBox="1"/>
          <p:nvPr/>
        </p:nvSpPr>
        <p:spPr>
          <a:xfrm>
            <a:off x="8630883" y="5453699"/>
            <a:ext cx="2985802" cy="769441"/>
          </a:xfrm>
          <a:prstGeom prst="rect">
            <a:avLst/>
          </a:prstGeom>
          <a:noFill/>
        </p:spPr>
        <p:txBody>
          <a:bodyPr wrap="square" lIns="91440" tIns="45720" rIns="91440" bIns="45720" anchor="t">
            <a:spAutoFit/>
          </a:bodyPr>
          <a:lstStyle/>
          <a:p>
            <a:r>
              <a:rPr lang="en-US" altLang="en-US" sz="1100" dirty="0">
                <a:solidFill>
                  <a:schemeClr val="bg1"/>
                </a:solidFill>
                <a:cs typeface="Calibri"/>
              </a:rPr>
              <a:t>Juan Gonzalez</a:t>
            </a:r>
          </a:p>
          <a:p>
            <a:r>
              <a:rPr lang="en-US" altLang="en-US" sz="1100" dirty="0">
                <a:solidFill>
                  <a:schemeClr val="bg1"/>
                </a:solidFill>
                <a:cs typeface="Calibri"/>
              </a:rPr>
              <a:t>Transfer Specialist</a:t>
            </a:r>
          </a:p>
          <a:p>
            <a:r>
              <a:rPr lang="en-US" altLang="en-US" sz="1100" dirty="0">
                <a:solidFill>
                  <a:schemeClr val="bg1"/>
                </a:solidFill>
                <a:cs typeface="Calibri"/>
                <a:hlinkClick r:id="rId10">
                  <a:extLst>
                    <a:ext uri="{A12FA001-AC4F-418D-AE19-62706E023703}">
                      <ahyp:hlinkClr xmlns:ahyp="http://schemas.microsoft.com/office/drawing/2018/hyperlinkcolor" val="tx"/>
                    </a:ext>
                  </a:extLst>
                </a:hlinkClick>
              </a:rPr>
              <a:t>Jgonzalez11@govst.edu</a:t>
            </a:r>
            <a:endParaRPr lang="en-US" altLang="en-US" sz="1100" dirty="0">
              <a:solidFill>
                <a:schemeClr val="bg1"/>
              </a:solidFill>
              <a:cs typeface="Calibri"/>
            </a:endParaRPr>
          </a:p>
          <a:p>
            <a:r>
              <a:rPr lang="en-US" altLang="en-US" sz="1100" dirty="0">
                <a:solidFill>
                  <a:schemeClr val="bg1"/>
                </a:solidFill>
                <a:cs typeface="Calibri"/>
              </a:rPr>
              <a:t>708.234.7534</a:t>
            </a:r>
          </a:p>
        </p:txBody>
      </p:sp>
    </p:spTree>
    <p:extLst>
      <p:ext uri="{BB962C8B-B14F-4D97-AF65-F5344CB8AC3E}">
        <p14:creationId xmlns:p14="http://schemas.microsoft.com/office/powerpoint/2010/main" val="2218944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7924800" cy="2862322"/>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6000" b="1" dirty="0">
                <a:solidFill>
                  <a:schemeClr val="bg1"/>
                </a:solidFill>
                <a:latin typeface="Trade Gothic LT Std" pitchFamily="2" charset="0"/>
              </a:rPr>
              <a:t>GSU Honors Program</a:t>
            </a:r>
          </a:p>
          <a:p>
            <a:endParaRPr lang="en-US" sz="6000" b="1" dirty="0">
              <a:solidFill>
                <a:schemeClr val="bg1"/>
              </a:solidFill>
              <a:latin typeface="Trade Gothic LT Std" pitchFamily="2" charset="0"/>
            </a:endParaRPr>
          </a:p>
        </p:txBody>
      </p:sp>
      <p:sp>
        <p:nvSpPr>
          <p:cNvPr id="10" name="TextBox 9">
            <a:extLst>
              <a:ext uri="{FF2B5EF4-FFF2-40B4-BE49-F238E27FC236}">
                <a16:creationId xmlns:a16="http://schemas.microsoft.com/office/drawing/2014/main" id="{D6DACBA2-44D2-5143-BD58-C573E1F875AD}"/>
              </a:ext>
            </a:extLst>
          </p:cNvPr>
          <p:cNvSpPr txBox="1"/>
          <p:nvPr/>
        </p:nvSpPr>
        <p:spPr>
          <a:xfrm>
            <a:off x="2943225" y="3506436"/>
            <a:ext cx="7924800" cy="1569660"/>
          </a:xfrm>
          <a:prstGeom prst="rect">
            <a:avLst/>
          </a:prstGeom>
          <a:noFill/>
        </p:spPr>
        <p:txBody>
          <a:bodyPr wrap="square" rtlCol="0">
            <a:spAutoFit/>
          </a:bodyPr>
          <a:lstStyle/>
          <a:p>
            <a:r>
              <a:rPr lang="en-US" sz="3200" b="1" dirty="0">
                <a:solidFill>
                  <a:schemeClr val="bg1"/>
                </a:solidFill>
                <a:latin typeface="Trade Gothic LT Std" pitchFamily="2" charset="0"/>
              </a:rPr>
              <a:t>Craig Berry</a:t>
            </a:r>
          </a:p>
          <a:p>
            <a:r>
              <a:rPr lang="en-US" sz="3200" b="1" dirty="0">
                <a:solidFill>
                  <a:schemeClr val="bg1"/>
                </a:solidFill>
                <a:latin typeface="Trade Gothic LT Std" pitchFamily="2" charset="0"/>
              </a:rPr>
              <a:t>Associate Director of Admissions</a:t>
            </a:r>
          </a:p>
          <a:p>
            <a:r>
              <a:rPr lang="en-US" sz="3200" b="1" dirty="0">
                <a:solidFill>
                  <a:schemeClr val="bg1"/>
                </a:solidFill>
                <a:latin typeface="Trade Gothic LT Std" pitchFamily="2" charset="0"/>
              </a:rPr>
              <a:t>cberry@govst.edu</a:t>
            </a:r>
            <a:endParaRPr lang="en-US" sz="3200" dirty="0">
              <a:solidFill>
                <a:schemeClr val="bg1"/>
              </a:solidFill>
              <a:latin typeface="Trade Gothic LT Std" pitchFamily="2" charset="0"/>
            </a:endParaRPr>
          </a:p>
        </p:txBody>
      </p:sp>
      <p:pic>
        <p:nvPicPr>
          <p:cNvPr id="2" name="Picture 1">
            <a:extLst>
              <a:ext uri="{FF2B5EF4-FFF2-40B4-BE49-F238E27FC236}">
                <a16:creationId xmlns:a16="http://schemas.microsoft.com/office/drawing/2014/main" id="{236417BB-A204-AD96-60D5-E549ED87EC3F}"/>
              </a:ext>
            </a:extLst>
          </p:cNvPr>
          <p:cNvPicPr>
            <a:picLocks noChangeAspect="1"/>
          </p:cNvPicPr>
          <p:nvPr/>
        </p:nvPicPr>
        <p:blipFill>
          <a:blip r:embed="rId2"/>
          <a:stretch>
            <a:fillRect/>
          </a:stretch>
        </p:blipFill>
        <p:spPr>
          <a:xfrm>
            <a:off x="0" y="-142874"/>
            <a:ext cx="12192000" cy="6858000"/>
          </a:xfrm>
          <a:prstGeom prst="rect">
            <a:avLst/>
          </a:prstGeom>
        </p:spPr>
      </p:pic>
      <p:sp>
        <p:nvSpPr>
          <p:cNvPr id="6" name="TextBox 5">
            <a:extLst>
              <a:ext uri="{FF2B5EF4-FFF2-40B4-BE49-F238E27FC236}">
                <a16:creationId xmlns:a16="http://schemas.microsoft.com/office/drawing/2014/main" id="{71922F0F-3814-1DE9-592D-6D9757B9137D}"/>
              </a:ext>
            </a:extLst>
          </p:cNvPr>
          <p:cNvSpPr txBox="1"/>
          <p:nvPr/>
        </p:nvSpPr>
        <p:spPr>
          <a:xfrm>
            <a:off x="4270425" y="1897483"/>
            <a:ext cx="6175022" cy="2800767"/>
          </a:xfrm>
          <a:prstGeom prst="rect">
            <a:avLst/>
          </a:prstGeom>
          <a:noFill/>
        </p:spPr>
        <p:txBody>
          <a:bodyPr wrap="square" lIns="91440" tIns="45720" rIns="91440" bIns="45720" anchor="t">
            <a:spAutoFit/>
          </a:bodyPr>
          <a:lstStyle/>
          <a:p>
            <a:pPr algn="ctr"/>
            <a:r>
              <a:rPr lang="en-US" sz="8800" b="1" dirty="0">
                <a:solidFill>
                  <a:schemeClr val="bg1"/>
                </a:solidFill>
                <a:latin typeface="Trade Gothic Next Heavy"/>
              </a:rPr>
              <a:t>Welcome</a:t>
            </a:r>
          </a:p>
          <a:p>
            <a:pPr algn="ctr"/>
            <a:r>
              <a:rPr lang="en-US" sz="4400" b="1" dirty="0">
                <a:solidFill>
                  <a:schemeClr val="accent2"/>
                </a:solidFill>
                <a:latin typeface="Trade Gothic Next Heavy"/>
              </a:rPr>
              <a:t>Transfer Counselor Luncheon 2023</a:t>
            </a:r>
            <a:endParaRPr lang="en-US" sz="4400">
              <a:solidFill>
                <a:schemeClr val="accent2"/>
              </a:solidFill>
              <a:latin typeface="Trade Gothic Next Heavy"/>
              <a:cs typeface="Calibri"/>
            </a:endParaRPr>
          </a:p>
        </p:txBody>
      </p:sp>
      <p:pic>
        <p:nvPicPr>
          <p:cNvPr id="3" name="Picture 2">
            <a:extLst>
              <a:ext uri="{FF2B5EF4-FFF2-40B4-BE49-F238E27FC236}">
                <a16:creationId xmlns:a16="http://schemas.microsoft.com/office/drawing/2014/main" id="{27F304C5-8F22-BE18-59FC-175AD292A222}"/>
              </a:ext>
            </a:extLst>
          </p:cNvPr>
          <p:cNvPicPr>
            <a:picLocks noChangeAspect="1"/>
          </p:cNvPicPr>
          <p:nvPr/>
        </p:nvPicPr>
        <p:blipFill>
          <a:blip r:embed="rId2"/>
          <a:stretch>
            <a:fillRect/>
          </a:stretch>
        </p:blipFill>
        <p:spPr>
          <a:xfrm>
            <a:off x="0" y="-71437"/>
            <a:ext cx="12192000" cy="6858000"/>
          </a:xfrm>
          <a:prstGeom prst="rect">
            <a:avLst/>
          </a:prstGeom>
        </p:spPr>
      </p:pic>
      <p:sp>
        <p:nvSpPr>
          <p:cNvPr id="11" name="TextBox 10">
            <a:extLst>
              <a:ext uri="{FF2B5EF4-FFF2-40B4-BE49-F238E27FC236}">
                <a16:creationId xmlns:a16="http://schemas.microsoft.com/office/drawing/2014/main" id="{D5A336B1-2B85-8DB3-F46B-A881F029A7FC}"/>
              </a:ext>
            </a:extLst>
          </p:cNvPr>
          <p:cNvSpPr txBox="1"/>
          <p:nvPr/>
        </p:nvSpPr>
        <p:spPr>
          <a:xfrm>
            <a:off x="3048699" y="1814573"/>
            <a:ext cx="6094602" cy="1446550"/>
          </a:xfrm>
          <a:prstGeom prst="rect">
            <a:avLst/>
          </a:prstGeom>
          <a:noFill/>
        </p:spPr>
        <p:txBody>
          <a:bodyPr wrap="square">
            <a:spAutoFit/>
          </a:bodyPr>
          <a:lstStyle/>
          <a:p>
            <a:r>
              <a:rPr lang="en-US" sz="4400" b="1" dirty="0">
                <a:solidFill>
                  <a:schemeClr val="bg1"/>
                </a:solidFill>
                <a:latin typeface="Trade Gothic LT Std" pitchFamily="2" charset="0"/>
              </a:rPr>
              <a:t>Welcome Remarks &amp; </a:t>
            </a:r>
            <a:r>
              <a:rPr lang="en-US" sz="4400" b="1">
                <a:solidFill>
                  <a:schemeClr val="bg1"/>
                </a:solidFill>
                <a:latin typeface="Trade Gothic LT Std" pitchFamily="2" charset="0"/>
              </a:rPr>
              <a:t>Enrollment Information</a:t>
            </a:r>
            <a:endParaRPr lang="en-US" sz="4400" b="1" dirty="0">
              <a:solidFill>
                <a:schemeClr val="bg1"/>
              </a:solidFill>
              <a:latin typeface="Trade Gothic LT Std" pitchFamily="2" charset="0"/>
            </a:endParaRPr>
          </a:p>
        </p:txBody>
      </p:sp>
      <p:sp>
        <p:nvSpPr>
          <p:cNvPr id="13" name="TextBox 12">
            <a:extLst>
              <a:ext uri="{FF2B5EF4-FFF2-40B4-BE49-F238E27FC236}">
                <a16:creationId xmlns:a16="http://schemas.microsoft.com/office/drawing/2014/main" id="{E9E2E364-05FE-A33B-5DB5-E0C088A701F6}"/>
              </a:ext>
            </a:extLst>
          </p:cNvPr>
          <p:cNvSpPr txBox="1"/>
          <p:nvPr/>
        </p:nvSpPr>
        <p:spPr>
          <a:xfrm>
            <a:off x="3008489" y="3569375"/>
            <a:ext cx="6175022" cy="1569660"/>
          </a:xfrm>
          <a:prstGeom prst="rect">
            <a:avLst/>
          </a:prstGeom>
          <a:noFill/>
        </p:spPr>
        <p:txBody>
          <a:bodyPr wrap="square">
            <a:spAutoFit/>
          </a:bodyPr>
          <a:lstStyle/>
          <a:p>
            <a:r>
              <a:rPr lang="en-US" sz="2400" b="1" dirty="0">
                <a:solidFill>
                  <a:schemeClr val="bg1"/>
                </a:solidFill>
                <a:latin typeface="Trade Gothic LT Std" pitchFamily="2" charset="0"/>
              </a:rPr>
              <a:t>Paul McGuinness</a:t>
            </a:r>
          </a:p>
          <a:p>
            <a:endParaRPr lang="en-US" sz="2400" b="1" dirty="0">
              <a:solidFill>
                <a:schemeClr val="bg1"/>
              </a:solidFill>
              <a:latin typeface="Trade Gothic LT Std" pitchFamily="2" charset="0"/>
            </a:endParaRPr>
          </a:p>
          <a:p>
            <a:r>
              <a:rPr lang="en-US" sz="2400" b="1" dirty="0">
                <a:solidFill>
                  <a:schemeClr val="bg1"/>
                </a:solidFill>
                <a:latin typeface="Trade Gothic LT Std" pitchFamily="2" charset="0"/>
              </a:rPr>
              <a:t>Vice President of Student Affairs and Enrollment Management</a:t>
            </a:r>
            <a:endParaRPr lang="en-US" sz="2400" dirty="0"/>
          </a:p>
        </p:txBody>
      </p:sp>
    </p:spTree>
    <p:extLst>
      <p:ext uri="{BB962C8B-B14F-4D97-AF65-F5344CB8AC3E}">
        <p14:creationId xmlns:p14="http://schemas.microsoft.com/office/powerpoint/2010/main" val="3739521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9074150" cy="1692771"/>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4400" b="1" dirty="0">
                <a:solidFill>
                  <a:schemeClr val="bg1"/>
                </a:solidFill>
                <a:latin typeface="Trade Gothic LT Std" pitchFamily="2" charset="0"/>
              </a:rPr>
              <a:t>Admission Updates</a:t>
            </a:r>
          </a:p>
        </p:txBody>
      </p:sp>
      <p:sp>
        <p:nvSpPr>
          <p:cNvPr id="3" name="TextBox 2">
            <a:extLst>
              <a:ext uri="{FF2B5EF4-FFF2-40B4-BE49-F238E27FC236}">
                <a16:creationId xmlns:a16="http://schemas.microsoft.com/office/drawing/2014/main" id="{8ED636F6-771B-EC45-8F1B-0310DB769921}"/>
              </a:ext>
            </a:extLst>
          </p:cNvPr>
          <p:cNvSpPr txBox="1"/>
          <p:nvPr/>
        </p:nvSpPr>
        <p:spPr>
          <a:xfrm>
            <a:off x="3008489" y="3569375"/>
            <a:ext cx="6175022" cy="1200329"/>
          </a:xfrm>
          <a:prstGeom prst="rect">
            <a:avLst/>
          </a:prstGeom>
          <a:noFill/>
        </p:spPr>
        <p:txBody>
          <a:bodyPr wrap="square">
            <a:spAutoFit/>
          </a:bodyPr>
          <a:lstStyle/>
          <a:p>
            <a:r>
              <a:rPr lang="en-US" sz="2400" b="1" dirty="0">
                <a:solidFill>
                  <a:schemeClr val="bg1"/>
                </a:solidFill>
                <a:latin typeface="Trade Gothic LT Std" pitchFamily="2" charset="0"/>
              </a:rPr>
              <a:t>Lise’ Schneider</a:t>
            </a:r>
          </a:p>
          <a:p>
            <a:endParaRPr lang="en-US" sz="2400" b="1" dirty="0">
              <a:solidFill>
                <a:schemeClr val="bg1"/>
              </a:solidFill>
              <a:latin typeface="Trade Gothic LT Std" pitchFamily="2" charset="0"/>
            </a:endParaRPr>
          </a:p>
          <a:p>
            <a:r>
              <a:rPr lang="en-US" sz="2400" b="1" dirty="0">
                <a:solidFill>
                  <a:schemeClr val="bg1"/>
                </a:solidFill>
                <a:latin typeface="Trade Gothic LT Std" pitchFamily="2" charset="0"/>
              </a:rPr>
              <a:t>Executive Director of Admissions</a:t>
            </a:r>
            <a:endParaRPr lang="en-US" sz="2400" dirty="0"/>
          </a:p>
        </p:txBody>
      </p:sp>
    </p:spTree>
    <p:extLst>
      <p:ext uri="{BB962C8B-B14F-4D97-AF65-F5344CB8AC3E}">
        <p14:creationId xmlns:p14="http://schemas.microsoft.com/office/powerpoint/2010/main" val="1233729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163A2B-B630-5D70-BA21-EA06FA8D2E0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A278F7B-295C-8F3A-934F-C8DDEFF00A28}"/>
              </a:ext>
            </a:extLst>
          </p:cNvPr>
          <p:cNvSpPr txBox="1"/>
          <p:nvPr/>
        </p:nvSpPr>
        <p:spPr>
          <a:xfrm>
            <a:off x="2840736" y="491990"/>
            <a:ext cx="6193536" cy="769441"/>
          </a:xfrm>
          <a:prstGeom prst="rect">
            <a:avLst/>
          </a:prstGeom>
          <a:noFill/>
        </p:spPr>
        <p:txBody>
          <a:bodyPr wrap="square">
            <a:spAutoFit/>
          </a:bodyPr>
          <a:lstStyle/>
          <a:p>
            <a:r>
              <a:rPr lang="en-US" sz="4400" b="1" dirty="0">
                <a:solidFill>
                  <a:schemeClr val="accent2"/>
                </a:solidFill>
                <a:latin typeface="Trade Gothic LT Std" pitchFamily="2" charset="0"/>
              </a:rPr>
              <a:t>New 2 GSU</a:t>
            </a:r>
          </a:p>
        </p:txBody>
      </p:sp>
      <p:pic>
        <p:nvPicPr>
          <p:cNvPr id="5" name="Picture 4">
            <a:extLst>
              <a:ext uri="{FF2B5EF4-FFF2-40B4-BE49-F238E27FC236}">
                <a16:creationId xmlns:a16="http://schemas.microsoft.com/office/drawing/2014/main" id="{6A140CCC-03B3-0E7E-D360-AE501BB85832}"/>
              </a:ext>
            </a:extLst>
          </p:cNvPr>
          <p:cNvPicPr>
            <a:picLocks noChangeAspect="1"/>
          </p:cNvPicPr>
          <p:nvPr/>
        </p:nvPicPr>
        <p:blipFill>
          <a:blip r:embed="rId3"/>
          <a:stretch>
            <a:fillRect/>
          </a:stretch>
        </p:blipFill>
        <p:spPr>
          <a:xfrm>
            <a:off x="2727701" y="4661707"/>
            <a:ext cx="9464298" cy="2196293"/>
          </a:xfrm>
          <a:prstGeom prst="rect">
            <a:avLst/>
          </a:prstGeom>
        </p:spPr>
      </p:pic>
      <p:sp>
        <p:nvSpPr>
          <p:cNvPr id="7" name="TextBox 6">
            <a:extLst>
              <a:ext uri="{FF2B5EF4-FFF2-40B4-BE49-F238E27FC236}">
                <a16:creationId xmlns:a16="http://schemas.microsoft.com/office/drawing/2014/main" id="{C1689024-475C-2041-344E-40383506E533}"/>
              </a:ext>
            </a:extLst>
          </p:cNvPr>
          <p:cNvSpPr txBox="1"/>
          <p:nvPr/>
        </p:nvSpPr>
        <p:spPr>
          <a:xfrm>
            <a:off x="2928534" y="1424361"/>
            <a:ext cx="9062633" cy="3816429"/>
          </a:xfrm>
          <a:prstGeom prst="rect">
            <a:avLst/>
          </a:prstGeom>
          <a:noFill/>
        </p:spPr>
        <p:txBody>
          <a:bodyPr wrap="square">
            <a:spAutoFit/>
          </a:bodyPr>
          <a:lstStyle/>
          <a:p>
            <a:pPr marL="285750" indent="-285750">
              <a:buFont typeface="Arial" panose="020B0604020202020204" pitchFamily="34" charset="0"/>
              <a:buChar char="•"/>
              <a:defRPr/>
            </a:pPr>
            <a:r>
              <a:rPr lang="en-US" sz="2800" b="1" dirty="0"/>
              <a:t>Latinx Center and First Gen Center- launching in 2023!</a:t>
            </a:r>
          </a:p>
          <a:p>
            <a:pPr marL="285750" indent="-285750">
              <a:buFont typeface="Arial" panose="020B0604020202020204" pitchFamily="34" charset="0"/>
              <a:buChar char="•"/>
              <a:defRPr/>
            </a:pPr>
            <a:r>
              <a:rPr lang="en-US" sz="2800" b="1" dirty="0"/>
              <a:t>Jaguar Transfer Credit Evaluator</a:t>
            </a:r>
          </a:p>
          <a:p>
            <a:pPr marL="285750" indent="-285750">
              <a:buFont typeface="Arial" panose="020B0604020202020204" pitchFamily="34" charset="0"/>
              <a:buChar char="•"/>
              <a:defRPr/>
            </a:pPr>
            <a:r>
              <a:rPr lang="en-US" sz="2800" b="1" dirty="0">
                <a:effectLst/>
                <a:latin typeface="Calibri" panose="020F0502020204030204" pitchFamily="34" charset="0"/>
                <a:ea typeface="Calibri" panose="020F0502020204030204" pitchFamily="34" charset="0"/>
              </a:rPr>
              <a:t>Common App for Transfer- No application fee</a:t>
            </a:r>
          </a:p>
          <a:p>
            <a:pPr marL="285750" indent="-285750">
              <a:buFont typeface="Arial" panose="020B0604020202020204" pitchFamily="34" charset="0"/>
              <a:buChar char="•"/>
              <a:defRPr/>
            </a:pPr>
            <a:r>
              <a:rPr lang="en-US" sz="2800" b="1" dirty="0">
                <a:latin typeface="Calibri" panose="020F0502020204030204" pitchFamily="34" charset="0"/>
                <a:ea typeface="Calibri" panose="020F0502020204030204" pitchFamily="34" charset="0"/>
              </a:rPr>
              <a:t>Athletics</a:t>
            </a:r>
          </a:p>
          <a:p>
            <a:pPr marL="742950" lvl="1" indent="-285750">
              <a:buFont typeface="Arial" panose="020B0604020202020204" pitchFamily="34" charset="0"/>
              <a:buChar char="•"/>
              <a:defRPr/>
            </a:pPr>
            <a:r>
              <a:rPr lang="en-US" sz="2800" b="1" dirty="0">
                <a:latin typeface="Calibri" panose="020F0502020204030204" pitchFamily="34" charset="0"/>
                <a:ea typeface="Calibri" panose="020F0502020204030204" pitchFamily="34" charset="0"/>
              </a:rPr>
              <a:t>Varsity Reserve (Basketball &amp; Soccer)</a:t>
            </a:r>
          </a:p>
          <a:p>
            <a:pPr marL="742950" lvl="1" indent="-285750">
              <a:buFont typeface="Arial" panose="020B0604020202020204" pitchFamily="34" charset="0"/>
              <a:buChar char="•"/>
              <a:defRPr/>
            </a:pPr>
            <a:r>
              <a:rPr lang="en-US" sz="2800" b="1" dirty="0">
                <a:latin typeface="Calibri" panose="020F0502020204030204" pitchFamily="34" charset="0"/>
                <a:ea typeface="Calibri" panose="020F0502020204030204" pitchFamily="34" charset="0"/>
              </a:rPr>
              <a:t>New for Fall 2023- Women’s Bowling and Track </a:t>
            </a:r>
          </a:p>
          <a:p>
            <a:pPr lvl="1">
              <a:defRPr/>
            </a:pPr>
            <a:endParaRPr lang="en-US" sz="2800" b="1" dirty="0">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defRPr/>
            </a:pPr>
            <a:endParaRPr lang="en-US" sz="2800" dirty="0">
              <a:effectLst/>
              <a:latin typeface="Calibri" panose="020F0502020204030204" pitchFamily="34" charset="0"/>
              <a:ea typeface="Calibri" panose="020F0502020204030204" pitchFamily="34" charset="0"/>
            </a:endParaRPr>
          </a:p>
          <a:p>
            <a:pPr>
              <a:defRPr/>
            </a:pPr>
            <a:endParaRPr lang="en-US" sz="1800" b="1" dirty="0"/>
          </a:p>
        </p:txBody>
      </p:sp>
    </p:spTree>
    <p:extLst>
      <p:ext uri="{BB962C8B-B14F-4D97-AF65-F5344CB8AC3E}">
        <p14:creationId xmlns:p14="http://schemas.microsoft.com/office/powerpoint/2010/main" val="2467936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57D2D4-CBC5-D5D6-9EA7-966CA8D42D2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40DECE-68FB-5F2B-C15E-A906F0A12A01}"/>
              </a:ext>
            </a:extLst>
          </p:cNvPr>
          <p:cNvSpPr txBox="1"/>
          <p:nvPr/>
        </p:nvSpPr>
        <p:spPr>
          <a:xfrm>
            <a:off x="678050" y="520506"/>
            <a:ext cx="10372241" cy="769441"/>
          </a:xfrm>
          <a:prstGeom prst="rect">
            <a:avLst/>
          </a:prstGeom>
          <a:noFill/>
        </p:spPr>
        <p:txBody>
          <a:bodyPr wrap="square">
            <a:spAutoFit/>
          </a:bodyPr>
          <a:lstStyle/>
          <a:p>
            <a:r>
              <a:rPr lang="en-US" sz="4400" b="1" dirty="0">
                <a:solidFill>
                  <a:schemeClr val="accent2"/>
                </a:solidFill>
                <a:latin typeface="Trade Gothic LT Std" pitchFamily="2" charset="0"/>
              </a:rPr>
              <a:t>Transfer Application Requirements</a:t>
            </a:r>
          </a:p>
        </p:txBody>
      </p:sp>
      <p:sp>
        <p:nvSpPr>
          <p:cNvPr id="6" name="TextBox 5">
            <a:extLst>
              <a:ext uri="{FF2B5EF4-FFF2-40B4-BE49-F238E27FC236}">
                <a16:creationId xmlns:a16="http://schemas.microsoft.com/office/drawing/2014/main" id="{DDE9CAF1-3C44-60D3-18C7-F41816AEF949}"/>
              </a:ext>
            </a:extLst>
          </p:cNvPr>
          <p:cNvSpPr txBox="1"/>
          <p:nvPr/>
        </p:nvSpPr>
        <p:spPr>
          <a:xfrm>
            <a:off x="1456840" y="1646408"/>
            <a:ext cx="8814660" cy="3785652"/>
          </a:xfrm>
          <a:prstGeom prst="rect">
            <a:avLst/>
          </a:prstGeom>
          <a:noFill/>
        </p:spPr>
        <p:txBody>
          <a:bodyPr wrap="square">
            <a:spAutoFit/>
          </a:bodyPr>
          <a:lstStyle/>
          <a:p>
            <a:pPr>
              <a:defRPr/>
            </a:pPr>
            <a:r>
              <a:rPr lang="en-US" sz="2000" b="1" dirty="0">
                <a:solidFill>
                  <a:schemeClr val="bg1"/>
                </a:solidFill>
              </a:rPr>
              <a:t>General Admission Requirements</a:t>
            </a:r>
          </a:p>
          <a:p>
            <a:pPr>
              <a:defRPr/>
            </a:pPr>
            <a:endParaRPr lang="en-US" sz="2000" dirty="0">
              <a:solidFill>
                <a:schemeClr val="bg1"/>
              </a:solidFill>
            </a:endParaRPr>
          </a:p>
          <a:p>
            <a:pPr marL="742950" lvl="1" indent="-285750">
              <a:spcAft>
                <a:spcPts val="1200"/>
              </a:spcAft>
              <a:buFont typeface="Arial" panose="020B0604020202020204" pitchFamily="34" charset="0"/>
              <a:buChar char="•"/>
              <a:defRPr/>
            </a:pPr>
            <a:r>
              <a:rPr lang="en-US" sz="2000" dirty="0">
                <a:solidFill>
                  <a:schemeClr val="bg1"/>
                </a:solidFill>
              </a:rPr>
              <a:t>No application fee</a:t>
            </a:r>
          </a:p>
          <a:p>
            <a:pPr marL="742950" lvl="1" indent="-285750">
              <a:spcAft>
                <a:spcPts val="1200"/>
              </a:spcAft>
              <a:buFont typeface="Arial" panose="020B0604020202020204" pitchFamily="34" charset="0"/>
              <a:buChar char="•"/>
              <a:defRPr/>
            </a:pPr>
            <a:r>
              <a:rPr lang="en-US" sz="2000" dirty="0">
                <a:solidFill>
                  <a:schemeClr val="bg1"/>
                </a:solidFill>
              </a:rPr>
              <a:t>24 or more semester credit hours of college coursework</a:t>
            </a:r>
            <a:br>
              <a:rPr lang="en-US" sz="2000" dirty="0">
                <a:solidFill>
                  <a:schemeClr val="bg1"/>
                </a:solidFill>
              </a:rPr>
            </a:br>
            <a:r>
              <a:rPr lang="en-US" sz="2000" dirty="0">
                <a:solidFill>
                  <a:schemeClr val="bg1"/>
                </a:solidFill>
              </a:rPr>
              <a:t>If you have earned less than 24 hours you must apply as a freshman</a:t>
            </a:r>
          </a:p>
          <a:p>
            <a:pPr marL="742950" lvl="1" indent="-285750">
              <a:spcAft>
                <a:spcPts val="1200"/>
              </a:spcAft>
              <a:buFont typeface="Arial" panose="020B0604020202020204" pitchFamily="34" charset="0"/>
              <a:buChar char="•"/>
              <a:defRPr/>
            </a:pPr>
            <a:r>
              <a:rPr lang="en-US" sz="2000" dirty="0">
                <a:solidFill>
                  <a:schemeClr val="bg1"/>
                </a:solidFill>
              </a:rPr>
              <a:t>A 2.0 or higher cumulative GPA</a:t>
            </a:r>
          </a:p>
          <a:p>
            <a:pPr marL="742950" lvl="1" indent="-285750">
              <a:spcAft>
                <a:spcPts val="1200"/>
              </a:spcAft>
              <a:buFont typeface="Arial" panose="020B0604020202020204" pitchFamily="34" charset="0"/>
              <a:buChar char="•"/>
              <a:defRPr/>
            </a:pPr>
            <a:r>
              <a:rPr lang="en-US" sz="2000" dirty="0">
                <a:solidFill>
                  <a:schemeClr val="bg1"/>
                </a:solidFill>
              </a:rPr>
              <a:t>Provide official transcripts from all previously attended colleges or universities</a:t>
            </a:r>
          </a:p>
          <a:p>
            <a:pPr>
              <a:spcAft>
                <a:spcPts val="1200"/>
              </a:spcAft>
              <a:defRPr/>
            </a:pPr>
            <a:r>
              <a:rPr lang="en-US" sz="2000" b="1" dirty="0">
                <a:solidFill>
                  <a:schemeClr val="bg1"/>
                </a:solidFill>
              </a:rPr>
              <a:t>Please note</a:t>
            </a:r>
            <a:r>
              <a:rPr lang="en-US" sz="2000" dirty="0">
                <a:solidFill>
                  <a:schemeClr val="bg1"/>
                </a:solidFill>
              </a:rPr>
              <a:t>, some programs have their own application deadlines and require higher GPAs and/or additional materials for admission</a:t>
            </a:r>
          </a:p>
        </p:txBody>
      </p:sp>
    </p:spTree>
    <p:extLst>
      <p:ext uri="{BB962C8B-B14F-4D97-AF65-F5344CB8AC3E}">
        <p14:creationId xmlns:p14="http://schemas.microsoft.com/office/powerpoint/2010/main" val="2489828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0878E-2D1F-FF16-358E-FB8397A824F8}"/>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7">
            <a:extLst>
              <a:ext uri="{FF2B5EF4-FFF2-40B4-BE49-F238E27FC236}">
                <a16:creationId xmlns:a16="http://schemas.microsoft.com/office/drawing/2014/main" id="{85ED78D1-1938-994A-BE0F-35FFC5F72F0E}"/>
              </a:ext>
            </a:extLst>
          </p:cNvPr>
          <p:cNvGraphicFramePr>
            <a:graphicFrameLocks noGrp="1"/>
          </p:cNvGraphicFramePr>
          <p:nvPr>
            <p:extLst>
              <p:ext uri="{D42A27DB-BD31-4B8C-83A1-F6EECF244321}">
                <p14:modId xmlns:p14="http://schemas.microsoft.com/office/powerpoint/2010/main" val="2342037584"/>
              </p:ext>
            </p:extLst>
          </p:nvPr>
        </p:nvGraphicFramePr>
        <p:xfrm>
          <a:off x="3093578" y="2013358"/>
          <a:ext cx="8555625" cy="3951525"/>
        </p:xfrm>
        <a:graphic>
          <a:graphicData uri="http://schemas.openxmlformats.org/drawingml/2006/table">
            <a:tbl>
              <a:tblPr firstRow="1" bandRow="1">
                <a:tableStyleId>{5C22544A-7EE6-4342-B048-85BDC9FD1C3A}</a:tableStyleId>
              </a:tblPr>
              <a:tblGrid>
                <a:gridCol w="2619956">
                  <a:extLst>
                    <a:ext uri="{9D8B030D-6E8A-4147-A177-3AD203B41FA5}">
                      <a16:colId xmlns:a16="http://schemas.microsoft.com/office/drawing/2014/main" val="3767856293"/>
                    </a:ext>
                  </a:extLst>
                </a:gridCol>
                <a:gridCol w="2663441">
                  <a:extLst>
                    <a:ext uri="{9D8B030D-6E8A-4147-A177-3AD203B41FA5}">
                      <a16:colId xmlns:a16="http://schemas.microsoft.com/office/drawing/2014/main" val="1439194803"/>
                    </a:ext>
                  </a:extLst>
                </a:gridCol>
                <a:gridCol w="3272228">
                  <a:extLst>
                    <a:ext uri="{9D8B030D-6E8A-4147-A177-3AD203B41FA5}">
                      <a16:colId xmlns:a16="http://schemas.microsoft.com/office/drawing/2014/main" val="604063054"/>
                    </a:ext>
                  </a:extLst>
                </a:gridCol>
              </a:tblGrid>
              <a:tr h="501076">
                <a:tc>
                  <a:txBody>
                    <a:bodyPr/>
                    <a:lstStyle/>
                    <a:p>
                      <a:endParaRPr lang="en-US" dirty="0"/>
                    </a:p>
                  </a:txBody>
                  <a:tcPr>
                    <a:solidFill>
                      <a:srgbClr val="3F5867"/>
                    </a:solidFill>
                  </a:tcPr>
                </a:tc>
                <a:tc>
                  <a:txBody>
                    <a:bodyPr/>
                    <a:lstStyle/>
                    <a:p>
                      <a:pPr algn="ctr"/>
                      <a:r>
                        <a:rPr lang="en-US" dirty="0"/>
                        <a:t>GSU Cost</a:t>
                      </a:r>
                    </a:p>
                  </a:txBody>
                  <a:tcPr>
                    <a:solidFill>
                      <a:srgbClr val="3F5867"/>
                    </a:solidFill>
                  </a:tcPr>
                </a:tc>
                <a:tc>
                  <a:txBody>
                    <a:bodyPr/>
                    <a:lstStyle/>
                    <a:p>
                      <a:pPr algn="ctr"/>
                      <a:r>
                        <a:rPr lang="en-US" dirty="0"/>
                        <a:t>Financial Aid Opportunities</a:t>
                      </a:r>
                    </a:p>
                  </a:txBody>
                  <a:tcPr>
                    <a:solidFill>
                      <a:srgbClr val="3F5867"/>
                    </a:solidFill>
                  </a:tcPr>
                </a:tc>
                <a:extLst>
                  <a:ext uri="{0D108BD9-81ED-4DB2-BD59-A6C34878D82A}">
                    <a16:rowId xmlns:a16="http://schemas.microsoft.com/office/drawing/2014/main" val="606696561"/>
                  </a:ext>
                </a:extLst>
              </a:tr>
              <a:tr h="1895969">
                <a:tc>
                  <a:txBody>
                    <a:bodyPr/>
                    <a:lstStyle/>
                    <a:p>
                      <a:r>
                        <a:rPr lang="en-US" sz="2000" dirty="0"/>
                        <a:t>Non- Residential Cost</a:t>
                      </a:r>
                    </a:p>
                  </a:txBody>
                  <a:tcPr>
                    <a:solidFill>
                      <a:srgbClr val="3F5867">
                        <a:alpha val="47000"/>
                      </a:srgbClr>
                    </a:solidFill>
                  </a:tcPr>
                </a:tc>
                <a:tc>
                  <a:txBody>
                    <a:bodyPr/>
                    <a:lstStyle/>
                    <a:p>
                      <a:r>
                        <a:rPr lang="en-US" sz="2000" b="1" u="sng" kern="1200" dirty="0">
                          <a:solidFill>
                            <a:schemeClr val="bg1"/>
                          </a:solidFill>
                          <a:latin typeface="Trade Gothic LT Std" pitchFamily="2" charset="0"/>
                          <a:ea typeface="+mn-ea"/>
                          <a:cs typeface="+mn-cs"/>
                        </a:rPr>
                        <a:t>$13,696 per year*</a:t>
                      </a:r>
                    </a:p>
                    <a:p>
                      <a:r>
                        <a:rPr lang="en-US" sz="1800" i="1" dirty="0"/>
                        <a:t>($54,784 Degree)</a:t>
                      </a:r>
                    </a:p>
                    <a:p>
                      <a:endParaRPr lang="en-US" sz="2000" dirty="0"/>
                    </a:p>
                  </a:txBody>
                  <a:tcPr>
                    <a:solidFill>
                      <a:srgbClr val="3F5867">
                        <a:alpha val="47000"/>
                      </a:srgbClr>
                    </a:solidFill>
                  </a:tcPr>
                </a:tc>
                <a:tc>
                  <a:txBody>
                    <a:bodyPr/>
                    <a:lstStyle/>
                    <a:p>
                      <a:r>
                        <a:rPr lang="en-US" sz="2000" dirty="0"/>
                        <a:t>Max Pell Grant: $6,895</a:t>
                      </a:r>
                    </a:p>
                    <a:p>
                      <a:r>
                        <a:rPr lang="en-US" sz="2000" dirty="0"/>
                        <a:t>Max Illinois MAP Grant: $7,200</a:t>
                      </a:r>
                    </a:p>
                    <a:p>
                      <a:endParaRPr lang="en-US" sz="2000" dirty="0"/>
                    </a:p>
                    <a:p>
                      <a:r>
                        <a:rPr lang="en-US" sz="2000" dirty="0"/>
                        <a:t>Potential Refund of $1,029</a:t>
                      </a:r>
                    </a:p>
                  </a:txBody>
                  <a:tcPr>
                    <a:solidFill>
                      <a:srgbClr val="3F5867">
                        <a:alpha val="47000"/>
                      </a:srgbClr>
                    </a:solidFill>
                  </a:tcPr>
                </a:tc>
                <a:extLst>
                  <a:ext uri="{0D108BD9-81ED-4DB2-BD59-A6C34878D82A}">
                    <a16:rowId xmlns:a16="http://schemas.microsoft.com/office/drawing/2014/main" val="2979975152"/>
                  </a:ext>
                </a:extLst>
              </a:tr>
              <a:tr h="1534832">
                <a:tc>
                  <a:txBody>
                    <a:bodyPr/>
                    <a:lstStyle/>
                    <a:p>
                      <a:r>
                        <a:rPr lang="en-US" sz="2400" dirty="0"/>
                        <a:t>Residential Cost</a:t>
                      </a:r>
                    </a:p>
                    <a:p>
                      <a:r>
                        <a:rPr lang="en-US" sz="2400" dirty="0"/>
                        <a:t>(Tuition, fees, housing, and meal plan)</a:t>
                      </a:r>
                    </a:p>
                  </a:txBody>
                  <a:tcPr>
                    <a:solidFill>
                      <a:srgbClr val="3F5867">
                        <a:alpha val="25000"/>
                      </a:srgbClr>
                    </a:solidFill>
                  </a:tcPr>
                </a:tc>
                <a:tc>
                  <a:txBody>
                    <a:bodyPr/>
                    <a:lstStyle/>
                    <a:p>
                      <a:r>
                        <a:rPr lang="en-US" sz="2400" dirty="0"/>
                        <a:t>$21,800</a:t>
                      </a:r>
                    </a:p>
                    <a:p>
                      <a:r>
                        <a:rPr lang="en-US" sz="1800" i="1" dirty="0"/>
                        <a:t>($87,200 Degree)</a:t>
                      </a:r>
                    </a:p>
                  </a:txBody>
                  <a:tcPr>
                    <a:solidFill>
                      <a:srgbClr val="3F5867">
                        <a:alpha val="25000"/>
                      </a:srgbClr>
                    </a:solidFill>
                  </a:tcPr>
                </a:tc>
                <a:tc>
                  <a:txBody>
                    <a:bodyPr/>
                    <a:lstStyle/>
                    <a:p>
                      <a:r>
                        <a:rPr lang="en-US" sz="2400" dirty="0"/>
                        <a:t>Remaining Cost: $6,769</a:t>
                      </a:r>
                    </a:p>
                  </a:txBody>
                  <a:tcPr>
                    <a:solidFill>
                      <a:srgbClr val="3F5867">
                        <a:alpha val="25000"/>
                      </a:srgbClr>
                    </a:solidFill>
                  </a:tcPr>
                </a:tc>
                <a:extLst>
                  <a:ext uri="{0D108BD9-81ED-4DB2-BD59-A6C34878D82A}">
                    <a16:rowId xmlns:a16="http://schemas.microsoft.com/office/drawing/2014/main" val="585052279"/>
                  </a:ext>
                </a:extLst>
              </a:tr>
            </a:tbl>
          </a:graphicData>
        </a:graphic>
      </p:graphicFrame>
      <p:sp>
        <p:nvSpPr>
          <p:cNvPr id="6" name="TextBox 5">
            <a:extLst>
              <a:ext uri="{FF2B5EF4-FFF2-40B4-BE49-F238E27FC236}">
                <a16:creationId xmlns:a16="http://schemas.microsoft.com/office/drawing/2014/main" id="{EB1EF8D2-214D-5FEB-0907-B03ECC174F71}"/>
              </a:ext>
            </a:extLst>
          </p:cNvPr>
          <p:cNvSpPr txBox="1"/>
          <p:nvPr/>
        </p:nvSpPr>
        <p:spPr>
          <a:xfrm>
            <a:off x="2951466" y="350800"/>
            <a:ext cx="10372241" cy="769441"/>
          </a:xfrm>
          <a:prstGeom prst="rect">
            <a:avLst/>
          </a:prstGeom>
          <a:noFill/>
        </p:spPr>
        <p:txBody>
          <a:bodyPr wrap="square">
            <a:spAutoFit/>
          </a:bodyPr>
          <a:lstStyle/>
          <a:p>
            <a:r>
              <a:rPr lang="en-US" sz="4400" b="1" dirty="0">
                <a:solidFill>
                  <a:schemeClr val="accent2"/>
                </a:solidFill>
                <a:latin typeface="Trade Gothic LT Std" pitchFamily="2" charset="0"/>
              </a:rPr>
              <a:t>Tuition and Fees for 2023-24</a:t>
            </a:r>
          </a:p>
        </p:txBody>
      </p:sp>
      <p:sp>
        <p:nvSpPr>
          <p:cNvPr id="8" name="TextBox 7">
            <a:extLst>
              <a:ext uri="{FF2B5EF4-FFF2-40B4-BE49-F238E27FC236}">
                <a16:creationId xmlns:a16="http://schemas.microsoft.com/office/drawing/2014/main" id="{51D33DFB-ABF8-3000-34BF-DA1E7FFA99F3}"/>
              </a:ext>
            </a:extLst>
          </p:cNvPr>
          <p:cNvSpPr txBox="1"/>
          <p:nvPr/>
        </p:nvSpPr>
        <p:spPr>
          <a:xfrm>
            <a:off x="4791908" y="6137868"/>
            <a:ext cx="6691356" cy="369332"/>
          </a:xfrm>
          <a:prstGeom prst="rect">
            <a:avLst/>
          </a:prstGeom>
          <a:noFill/>
        </p:spPr>
        <p:txBody>
          <a:bodyPr wrap="square">
            <a:spAutoFit/>
          </a:bodyPr>
          <a:lstStyle/>
          <a:p>
            <a:r>
              <a:rPr lang="en-US" dirty="0">
                <a:solidFill>
                  <a:schemeClr val="accent2"/>
                </a:solidFill>
              </a:rPr>
              <a:t>Tuition Calculator: </a:t>
            </a:r>
            <a:r>
              <a:rPr lang="en-US" dirty="0">
                <a:hlinkClick r:id="rId3"/>
              </a:rPr>
              <a:t>https://www.govst.edu/tuition</a:t>
            </a:r>
            <a:endParaRPr lang="en-US" dirty="0"/>
          </a:p>
        </p:txBody>
      </p:sp>
      <p:sp>
        <p:nvSpPr>
          <p:cNvPr id="10" name="TextBox 9">
            <a:extLst>
              <a:ext uri="{FF2B5EF4-FFF2-40B4-BE49-F238E27FC236}">
                <a16:creationId xmlns:a16="http://schemas.microsoft.com/office/drawing/2014/main" id="{A7FAB9A6-9248-D4F5-778F-F02F3DFFD4E8}"/>
              </a:ext>
            </a:extLst>
          </p:cNvPr>
          <p:cNvSpPr txBox="1"/>
          <p:nvPr/>
        </p:nvSpPr>
        <p:spPr>
          <a:xfrm>
            <a:off x="3093578" y="1557534"/>
            <a:ext cx="5922236" cy="369332"/>
          </a:xfrm>
          <a:prstGeom prst="rect">
            <a:avLst/>
          </a:prstGeom>
          <a:noFill/>
        </p:spPr>
        <p:txBody>
          <a:bodyPr wrap="square" rtlCol="0">
            <a:spAutoFit/>
          </a:bodyPr>
          <a:lstStyle/>
          <a:p>
            <a:pPr marL="285750" indent="-285750">
              <a:buFont typeface="Arial" panose="020B0604020202020204" pitchFamily="34" charset="0"/>
              <a:buChar char="•"/>
            </a:pPr>
            <a:r>
              <a:rPr lang="en-US" dirty="0"/>
              <a:t>Tuition: $328 per credit hour </a:t>
            </a:r>
          </a:p>
        </p:txBody>
      </p:sp>
    </p:spTree>
    <p:extLst>
      <p:ext uri="{BB962C8B-B14F-4D97-AF65-F5344CB8AC3E}">
        <p14:creationId xmlns:p14="http://schemas.microsoft.com/office/powerpoint/2010/main" val="251626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8E10E-84EC-20FC-FBEF-D2C95E48CE8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D05043-8A2F-449A-C66E-0E740D8BB7DB}"/>
              </a:ext>
            </a:extLst>
          </p:cNvPr>
          <p:cNvSpPr txBox="1"/>
          <p:nvPr/>
        </p:nvSpPr>
        <p:spPr>
          <a:xfrm>
            <a:off x="2979550" y="334527"/>
            <a:ext cx="8566688" cy="769441"/>
          </a:xfrm>
          <a:prstGeom prst="rect">
            <a:avLst/>
          </a:prstGeom>
          <a:noFill/>
        </p:spPr>
        <p:txBody>
          <a:bodyPr wrap="square">
            <a:spAutoFit/>
          </a:bodyPr>
          <a:lstStyle/>
          <a:p>
            <a:r>
              <a:rPr lang="en-US" sz="4400" b="1" dirty="0">
                <a:solidFill>
                  <a:schemeClr val="accent2"/>
                </a:solidFill>
                <a:latin typeface="Trade Gothic LT Std" pitchFamily="2" charset="0"/>
              </a:rPr>
              <a:t>Ways to Connect to GSU</a:t>
            </a:r>
          </a:p>
        </p:txBody>
      </p:sp>
      <p:sp>
        <p:nvSpPr>
          <p:cNvPr id="6" name="TextBox 5">
            <a:extLst>
              <a:ext uri="{FF2B5EF4-FFF2-40B4-BE49-F238E27FC236}">
                <a16:creationId xmlns:a16="http://schemas.microsoft.com/office/drawing/2014/main" id="{846CAD93-F0FC-71F2-B6A2-D064BD5B8620}"/>
              </a:ext>
            </a:extLst>
          </p:cNvPr>
          <p:cNvSpPr txBox="1"/>
          <p:nvPr/>
        </p:nvSpPr>
        <p:spPr>
          <a:xfrm>
            <a:off x="2979550" y="1348544"/>
            <a:ext cx="8938647" cy="5016758"/>
          </a:xfrm>
          <a:prstGeom prst="rect">
            <a:avLst/>
          </a:prstGeom>
          <a:noFill/>
        </p:spPr>
        <p:txBody>
          <a:bodyPr wrap="square">
            <a:spAutoFit/>
          </a:bodyPr>
          <a:lstStyle/>
          <a:p>
            <a:pPr>
              <a:defRPr/>
            </a:pPr>
            <a:r>
              <a:rPr lang="en-US" sz="2000" b="1" u="sng" dirty="0"/>
              <a:t>Transfer Thursday </a:t>
            </a:r>
            <a:r>
              <a:rPr lang="en-US" sz="2000" b="1" dirty="0"/>
              <a:t>– </a:t>
            </a:r>
            <a:r>
              <a:rPr lang="en-US" sz="2000" dirty="0"/>
              <a:t>Instant Admissions for students ready to transfer. Available most Thursdays! </a:t>
            </a:r>
            <a:r>
              <a:rPr lang="en-US" sz="2000" b="1" dirty="0">
                <a:hlinkClick r:id="rId3"/>
              </a:rPr>
              <a:t>https://apply.govst.edu/portal/transferthursday</a:t>
            </a:r>
            <a:r>
              <a:rPr lang="en-US" sz="2000" b="1" dirty="0"/>
              <a:t> </a:t>
            </a:r>
          </a:p>
          <a:p>
            <a:pPr>
              <a:defRPr/>
            </a:pPr>
            <a:endParaRPr lang="en-US" sz="2000" b="1" dirty="0"/>
          </a:p>
          <a:p>
            <a:pPr>
              <a:defRPr/>
            </a:pPr>
            <a:r>
              <a:rPr lang="en-US" sz="2000" b="1" u="sng" dirty="0"/>
              <a:t>Open House: </a:t>
            </a:r>
            <a:r>
              <a:rPr lang="en-US" sz="2000" b="1" dirty="0"/>
              <a:t>10am until 1pm</a:t>
            </a:r>
          </a:p>
          <a:p>
            <a:pPr>
              <a:defRPr/>
            </a:pPr>
            <a:r>
              <a:rPr lang="en-US" sz="2000" b="1" dirty="0"/>
              <a:t>	</a:t>
            </a:r>
            <a:r>
              <a:rPr lang="en-US" sz="2000" dirty="0"/>
              <a:t>Saturday, March 25</a:t>
            </a:r>
            <a:r>
              <a:rPr lang="en-US" sz="2000" baseline="30000" dirty="0"/>
              <a:t>th</a:t>
            </a:r>
            <a:endParaRPr lang="en-US" sz="2000" dirty="0"/>
          </a:p>
          <a:p>
            <a:pPr>
              <a:defRPr/>
            </a:pPr>
            <a:r>
              <a:rPr lang="en-US" sz="2000" dirty="0"/>
              <a:t>	Saturday, April 15</a:t>
            </a:r>
            <a:r>
              <a:rPr lang="en-US" sz="2000" baseline="30000" dirty="0"/>
              <a:t>th</a:t>
            </a:r>
            <a:endParaRPr lang="en-US" sz="2000" dirty="0"/>
          </a:p>
          <a:p>
            <a:pPr>
              <a:defRPr/>
            </a:pPr>
            <a:r>
              <a:rPr lang="en-US" sz="2000" dirty="0"/>
              <a:t>	Saturday, June 10</a:t>
            </a:r>
            <a:r>
              <a:rPr lang="en-US" sz="2000" baseline="30000" dirty="0"/>
              <a:t>th</a:t>
            </a:r>
            <a:endParaRPr lang="en-US" sz="2000" dirty="0"/>
          </a:p>
          <a:p>
            <a:pPr>
              <a:defRPr/>
            </a:pPr>
            <a:r>
              <a:rPr lang="en-US" sz="2000" dirty="0"/>
              <a:t>	Saturday, July 22</a:t>
            </a:r>
            <a:r>
              <a:rPr lang="en-US" sz="2000" baseline="30000" dirty="0"/>
              <a:t>nd</a:t>
            </a:r>
          </a:p>
          <a:p>
            <a:pPr>
              <a:defRPr/>
            </a:pPr>
            <a:r>
              <a:rPr lang="en-US" sz="2000" b="1" baseline="30000" dirty="0"/>
              <a:t>	</a:t>
            </a:r>
            <a:r>
              <a:rPr lang="en-US" sz="2000" b="1" dirty="0">
                <a:hlinkClick r:id="rId4"/>
              </a:rPr>
              <a:t>https://apply.govst.edu/portal/openhouse</a:t>
            </a:r>
            <a:r>
              <a:rPr lang="en-US" sz="2000" b="1" dirty="0"/>
              <a:t> </a:t>
            </a:r>
          </a:p>
          <a:p>
            <a:pPr>
              <a:defRPr/>
            </a:pPr>
            <a:endParaRPr lang="en-US" sz="2000" b="1" dirty="0"/>
          </a:p>
          <a:p>
            <a:pPr>
              <a:defRPr/>
            </a:pPr>
            <a:r>
              <a:rPr lang="en-US" sz="2000" b="1" u="sng" dirty="0"/>
              <a:t>Virtual and In-person pre-admission appointments available </a:t>
            </a:r>
            <a:r>
              <a:rPr lang="en-US" sz="2000" dirty="0"/>
              <a:t>(offered in Spanish and English):</a:t>
            </a:r>
            <a:r>
              <a:rPr lang="en-US" sz="2000" b="1" dirty="0"/>
              <a:t> </a:t>
            </a:r>
            <a:r>
              <a:rPr lang="en-US" sz="2000" b="1" dirty="0">
                <a:hlinkClick r:id="rId5"/>
              </a:rPr>
              <a:t>https://apply.govst.edu/portal/virtualappointments</a:t>
            </a:r>
            <a:r>
              <a:rPr lang="en-US" sz="2000" b="1" dirty="0"/>
              <a:t> </a:t>
            </a:r>
          </a:p>
          <a:p>
            <a:pPr>
              <a:defRPr/>
            </a:pPr>
            <a:endParaRPr lang="en-US" sz="2000" b="1" dirty="0"/>
          </a:p>
          <a:p>
            <a:pPr>
              <a:defRPr/>
            </a:pPr>
            <a:r>
              <a:rPr lang="en-US" sz="2000" b="1" u="sng" dirty="0"/>
              <a:t>Individual and Group Tours: </a:t>
            </a:r>
            <a:r>
              <a:rPr lang="en-US" sz="2000" dirty="0"/>
              <a:t>Monday through Friday:  </a:t>
            </a:r>
            <a:r>
              <a:rPr lang="en-US" sz="2000" b="1" dirty="0">
                <a:hlinkClick r:id="rId6"/>
              </a:rPr>
              <a:t>https://apply.govst.edu/portal/grouptour</a:t>
            </a:r>
            <a:r>
              <a:rPr lang="en-US" sz="2000" b="1" dirty="0"/>
              <a:t> </a:t>
            </a:r>
            <a:r>
              <a:rPr lang="en-US" sz="2000" dirty="0"/>
              <a:t>or</a:t>
            </a:r>
            <a:r>
              <a:rPr lang="en-US" sz="2000" b="1" dirty="0"/>
              <a:t> </a:t>
            </a:r>
            <a:r>
              <a:rPr lang="en-US" sz="2000" b="1" dirty="0">
                <a:hlinkClick r:id="rId7"/>
              </a:rPr>
              <a:t>https://apply.govst.edu/portal/CampusTour</a:t>
            </a:r>
            <a:r>
              <a:rPr lang="en-US" sz="2000" b="1" dirty="0"/>
              <a:t> </a:t>
            </a:r>
          </a:p>
        </p:txBody>
      </p:sp>
    </p:spTree>
    <p:extLst>
      <p:ext uri="{BB962C8B-B14F-4D97-AF65-F5344CB8AC3E}">
        <p14:creationId xmlns:p14="http://schemas.microsoft.com/office/powerpoint/2010/main" val="3909945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9074150" cy="1692771"/>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4400" b="1" dirty="0">
                <a:solidFill>
                  <a:schemeClr val="bg1"/>
                </a:solidFill>
                <a:latin typeface="Trade Gothic LT Std" pitchFamily="2" charset="0"/>
              </a:rPr>
              <a:t>Jaguar Transfer Credit Evaluator</a:t>
            </a:r>
          </a:p>
        </p:txBody>
      </p:sp>
      <p:sp>
        <p:nvSpPr>
          <p:cNvPr id="3" name="TextBox 2">
            <a:extLst>
              <a:ext uri="{FF2B5EF4-FFF2-40B4-BE49-F238E27FC236}">
                <a16:creationId xmlns:a16="http://schemas.microsoft.com/office/drawing/2014/main" id="{8ED636F6-771B-EC45-8F1B-0310DB769921}"/>
              </a:ext>
            </a:extLst>
          </p:cNvPr>
          <p:cNvSpPr txBox="1"/>
          <p:nvPr/>
        </p:nvSpPr>
        <p:spPr>
          <a:xfrm>
            <a:off x="3137885" y="3612508"/>
            <a:ext cx="6692607" cy="1229083"/>
          </a:xfrm>
          <a:prstGeom prst="rect">
            <a:avLst/>
          </a:prstGeom>
          <a:noFill/>
        </p:spPr>
        <p:txBody>
          <a:bodyPr wrap="square">
            <a:spAutoFit/>
          </a:bodyPr>
          <a:lstStyle/>
          <a:p>
            <a:r>
              <a:rPr lang="en-US" sz="2400" b="1" dirty="0">
                <a:solidFill>
                  <a:schemeClr val="bg1"/>
                </a:solidFill>
                <a:latin typeface="Trade Gothic LT Std" pitchFamily="2" charset="0"/>
              </a:rPr>
              <a:t>Emmanuel Lopez</a:t>
            </a:r>
          </a:p>
          <a:p>
            <a:endParaRPr lang="en-US" sz="2400" b="1" dirty="0">
              <a:solidFill>
                <a:schemeClr val="bg1"/>
              </a:solidFill>
              <a:latin typeface="Trade Gothic LT Std" pitchFamily="2" charset="0"/>
            </a:endParaRPr>
          </a:p>
          <a:p>
            <a:r>
              <a:rPr lang="en-US" sz="2400" b="1" dirty="0">
                <a:solidFill>
                  <a:schemeClr val="bg1"/>
                </a:solidFill>
                <a:latin typeface="Trade Gothic LT Std" pitchFamily="2" charset="0"/>
              </a:rPr>
              <a:t>Assistant Director of Transfer Admissions</a:t>
            </a:r>
            <a:endParaRPr lang="en-US" sz="2400" dirty="0"/>
          </a:p>
        </p:txBody>
      </p:sp>
    </p:spTree>
    <p:extLst>
      <p:ext uri="{BB962C8B-B14F-4D97-AF65-F5344CB8AC3E}">
        <p14:creationId xmlns:p14="http://schemas.microsoft.com/office/powerpoint/2010/main" val="1534178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08FA6B-AFCC-B0D5-809B-9E99E2FDF1E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6">
            <a:extLst>
              <a:ext uri="{FF2B5EF4-FFF2-40B4-BE49-F238E27FC236}">
                <a16:creationId xmlns:a16="http://schemas.microsoft.com/office/drawing/2014/main" id="{04BA8F98-8A41-1994-D44B-C72F2725224C}"/>
              </a:ext>
            </a:extLst>
          </p:cNvPr>
          <p:cNvSpPr txBox="1">
            <a:spLocks/>
          </p:cNvSpPr>
          <p:nvPr/>
        </p:nvSpPr>
        <p:spPr>
          <a:xfrm>
            <a:off x="3514087" y="130560"/>
            <a:ext cx="7585234" cy="7436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4" name="Text Placeholder 8">
            <a:extLst>
              <a:ext uri="{FF2B5EF4-FFF2-40B4-BE49-F238E27FC236}">
                <a16:creationId xmlns:a16="http://schemas.microsoft.com/office/drawing/2014/main" id="{08F9D632-3712-35E8-6A18-FA423254DF52}"/>
              </a:ext>
            </a:extLst>
          </p:cNvPr>
          <p:cNvSpPr txBox="1">
            <a:spLocks/>
          </p:cNvSpPr>
          <p:nvPr/>
        </p:nvSpPr>
        <p:spPr>
          <a:xfrm>
            <a:off x="3514087" y="457783"/>
            <a:ext cx="7693532" cy="609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Student-facing technology to support credit estimation and exploration</a:t>
            </a:r>
          </a:p>
        </p:txBody>
      </p:sp>
      <p:pic>
        <p:nvPicPr>
          <p:cNvPr id="5" name="Picture 4">
            <a:extLst>
              <a:ext uri="{FF2B5EF4-FFF2-40B4-BE49-F238E27FC236}">
                <a16:creationId xmlns:a16="http://schemas.microsoft.com/office/drawing/2014/main" id="{DD552E2A-28BE-5189-BE43-ED7FC601EF8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gray">
          <a:xfrm>
            <a:off x="5929012" y="1715007"/>
            <a:ext cx="3579341" cy="2438487"/>
          </a:xfrm>
          <a:prstGeom prst="rect">
            <a:avLst/>
          </a:prstGeom>
        </p:spPr>
      </p:pic>
      <p:pic>
        <p:nvPicPr>
          <p:cNvPr id="6" name="Picture 5">
            <a:extLst>
              <a:ext uri="{FF2B5EF4-FFF2-40B4-BE49-F238E27FC236}">
                <a16:creationId xmlns:a16="http://schemas.microsoft.com/office/drawing/2014/main" id="{67ABF2B0-AFE5-2728-15C0-264CF9CFC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561" y="1785692"/>
            <a:ext cx="3034241" cy="1547642"/>
          </a:xfrm>
          <a:prstGeom prst="rect">
            <a:avLst/>
          </a:prstGeom>
          <a:ln>
            <a:solidFill>
              <a:schemeClr val="tx1"/>
            </a:solidFill>
          </a:ln>
        </p:spPr>
      </p:pic>
      <p:sp>
        <p:nvSpPr>
          <p:cNvPr id="7" name="TextBox 6">
            <a:extLst>
              <a:ext uri="{FF2B5EF4-FFF2-40B4-BE49-F238E27FC236}">
                <a16:creationId xmlns:a16="http://schemas.microsoft.com/office/drawing/2014/main" id="{0082FB02-3887-79A6-EDEE-1D1ADEDE362D}"/>
              </a:ext>
            </a:extLst>
          </p:cNvPr>
          <p:cNvSpPr txBox="1"/>
          <p:nvPr/>
        </p:nvSpPr>
        <p:spPr bwMode="gray">
          <a:xfrm>
            <a:off x="4467470" y="4995784"/>
            <a:ext cx="1629085" cy="161583"/>
          </a:xfrm>
          <a:prstGeom prst="rect">
            <a:avLst/>
          </a:prstGeom>
          <a:noFill/>
        </p:spPr>
        <p:txBody>
          <a:bodyPr wrap="square" lIns="0" tIns="0" rIns="0" bIns="0" rtlCol="0" anchor="ctr">
            <a:spAutoFit/>
          </a:bodyPr>
          <a:lstStyle/>
          <a:p>
            <a:pPr algn="ctr" defTabSz="787288">
              <a:spcBef>
                <a:spcPts val="386"/>
              </a:spcBef>
            </a:pPr>
            <a:r>
              <a:rPr lang="en-US" sz="1050" i="1" dirty="0">
                <a:solidFill>
                  <a:srgbClr val="333E48"/>
                </a:solidFill>
                <a:latin typeface="Verdana"/>
              </a:rPr>
              <a:t>Is transferring worth it? </a:t>
            </a:r>
          </a:p>
        </p:txBody>
      </p:sp>
      <p:sp>
        <p:nvSpPr>
          <p:cNvPr id="8" name="TextBox 7">
            <a:extLst>
              <a:ext uri="{FF2B5EF4-FFF2-40B4-BE49-F238E27FC236}">
                <a16:creationId xmlns:a16="http://schemas.microsoft.com/office/drawing/2014/main" id="{2CEB364E-8CFA-30B3-014F-993C53309403}"/>
              </a:ext>
            </a:extLst>
          </p:cNvPr>
          <p:cNvSpPr txBox="1"/>
          <p:nvPr/>
        </p:nvSpPr>
        <p:spPr bwMode="gray">
          <a:xfrm>
            <a:off x="6549192" y="4977752"/>
            <a:ext cx="2187889" cy="161583"/>
          </a:xfrm>
          <a:prstGeom prst="rect">
            <a:avLst/>
          </a:prstGeom>
          <a:noFill/>
        </p:spPr>
        <p:txBody>
          <a:bodyPr wrap="square" lIns="0" tIns="0" rIns="0" bIns="0" rtlCol="0" anchor="ctr">
            <a:spAutoFit/>
          </a:bodyPr>
          <a:lstStyle/>
          <a:p>
            <a:pPr algn="ctr" defTabSz="787288">
              <a:spcBef>
                <a:spcPts val="386"/>
              </a:spcBef>
            </a:pPr>
            <a:r>
              <a:rPr lang="en-US" sz="1050" i="1" dirty="0">
                <a:solidFill>
                  <a:srgbClr val="333E48"/>
                </a:solidFill>
                <a:latin typeface="Verdana"/>
              </a:rPr>
              <a:t>How will my credits transfer? </a:t>
            </a:r>
          </a:p>
        </p:txBody>
      </p:sp>
      <p:sp>
        <p:nvSpPr>
          <p:cNvPr id="9" name="TextBox 8">
            <a:extLst>
              <a:ext uri="{FF2B5EF4-FFF2-40B4-BE49-F238E27FC236}">
                <a16:creationId xmlns:a16="http://schemas.microsoft.com/office/drawing/2014/main" id="{A083A56E-2792-3159-8740-CDDA57143108}"/>
              </a:ext>
            </a:extLst>
          </p:cNvPr>
          <p:cNvSpPr txBox="1"/>
          <p:nvPr/>
        </p:nvSpPr>
        <p:spPr bwMode="gray">
          <a:xfrm>
            <a:off x="9036749" y="4986864"/>
            <a:ext cx="2131659" cy="161583"/>
          </a:xfrm>
          <a:prstGeom prst="rect">
            <a:avLst/>
          </a:prstGeom>
          <a:noFill/>
        </p:spPr>
        <p:txBody>
          <a:bodyPr wrap="square" lIns="0" tIns="0" rIns="0" bIns="0" rtlCol="0" anchor="ctr">
            <a:spAutoFit/>
          </a:bodyPr>
          <a:lstStyle/>
          <a:p>
            <a:pPr algn="ctr" defTabSz="787288">
              <a:spcBef>
                <a:spcPts val="386"/>
              </a:spcBef>
            </a:pPr>
            <a:r>
              <a:rPr lang="en-US" sz="1050" i="1" dirty="0">
                <a:solidFill>
                  <a:srgbClr val="333E48"/>
                </a:solidFill>
                <a:latin typeface="Verdana"/>
              </a:rPr>
              <a:t>What do I need to do to apply? </a:t>
            </a:r>
          </a:p>
        </p:txBody>
      </p:sp>
      <p:sp>
        <p:nvSpPr>
          <p:cNvPr id="10" name="TextBox 9">
            <a:extLst>
              <a:ext uri="{FF2B5EF4-FFF2-40B4-BE49-F238E27FC236}">
                <a16:creationId xmlns:a16="http://schemas.microsoft.com/office/drawing/2014/main" id="{CCB564F8-2CC1-C293-E076-052646A4AE67}"/>
              </a:ext>
            </a:extLst>
          </p:cNvPr>
          <p:cNvSpPr txBox="1"/>
          <p:nvPr/>
        </p:nvSpPr>
        <p:spPr bwMode="gray">
          <a:xfrm>
            <a:off x="4234177" y="5256678"/>
            <a:ext cx="2129596" cy="1020792"/>
          </a:xfrm>
          <a:prstGeom prst="rect">
            <a:avLst/>
          </a:prstGeom>
          <a:noFill/>
        </p:spPr>
        <p:txBody>
          <a:bodyPr wrap="square" lIns="0" tIns="0" rIns="0" bIns="0" rtlCol="0">
            <a:spAutoFit/>
          </a:bodyPr>
          <a:lstStyle/>
          <a:p>
            <a:pPr algn="ctr" defTabSz="787288">
              <a:spcBef>
                <a:spcPts val="386"/>
              </a:spcBef>
            </a:pPr>
            <a:r>
              <a:rPr lang="en-US" sz="1050" b="1" dirty="0">
                <a:solidFill>
                  <a:srgbClr val="0070CD"/>
                </a:solidFill>
                <a:latin typeface="Verdana"/>
              </a:rPr>
              <a:t>Major and Career Exploration</a:t>
            </a:r>
          </a:p>
          <a:p>
            <a:pPr algn="ctr" defTabSz="787288">
              <a:spcBef>
                <a:spcPts val="386"/>
              </a:spcBef>
            </a:pPr>
            <a:r>
              <a:rPr lang="en-US" sz="1050" dirty="0">
                <a:solidFill>
                  <a:srgbClr val="333E48"/>
                </a:solidFill>
                <a:latin typeface="Verdana"/>
              </a:rPr>
              <a:t>Compare majors and associated career paths, including salary and job demand</a:t>
            </a:r>
          </a:p>
        </p:txBody>
      </p:sp>
      <p:sp>
        <p:nvSpPr>
          <p:cNvPr id="11" name="Chevron 28">
            <a:extLst>
              <a:ext uri="{FF2B5EF4-FFF2-40B4-BE49-F238E27FC236}">
                <a16:creationId xmlns:a16="http://schemas.microsoft.com/office/drawing/2014/main" id="{51AD7021-4D74-C464-0205-486B40C81D39}"/>
              </a:ext>
            </a:extLst>
          </p:cNvPr>
          <p:cNvSpPr/>
          <p:nvPr/>
        </p:nvSpPr>
        <p:spPr bwMode="gray">
          <a:xfrm>
            <a:off x="4006780" y="4478683"/>
            <a:ext cx="2463131" cy="433453"/>
          </a:xfrm>
          <a:prstGeom prst="chevron">
            <a:avLst/>
          </a:prstGeom>
          <a:solidFill>
            <a:srgbClr val="004A8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1130982"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Verdana"/>
              </a:rPr>
              <a:t>    Search </a:t>
            </a:r>
          </a:p>
        </p:txBody>
      </p:sp>
      <p:sp>
        <p:nvSpPr>
          <p:cNvPr id="12" name="Chevron 29">
            <a:extLst>
              <a:ext uri="{FF2B5EF4-FFF2-40B4-BE49-F238E27FC236}">
                <a16:creationId xmlns:a16="http://schemas.microsoft.com/office/drawing/2014/main" id="{8A0B93E1-C4A0-6120-009F-B0447A314608}"/>
              </a:ext>
            </a:extLst>
          </p:cNvPr>
          <p:cNvSpPr/>
          <p:nvPr/>
        </p:nvSpPr>
        <p:spPr bwMode="gray">
          <a:xfrm>
            <a:off x="6527024" y="4471245"/>
            <a:ext cx="2326521" cy="433453"/>
          </a:xfrm>
          <a:prstGeom prst="chevron">
            <a:avLst/>
          </a:prstGeom>
          <a:solidFill>
            <a:srgbClr val="004A8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1130982"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Verdana"/>
              </a:rPr>
              <a:t>         Application</a:t>
            </a:r>
          </a:p>
        </p:txBody>
      </p:sp>
      <p:sp>
        <p:nvSpPr>
          <p:cNvPr id="13" name="Chevron 30">
            <a:extLst>
              <a:ext uri="{FF2B5EF4-FFF2-40B4-BE49-F238E27FC236}">
                <a16:creationId xmlns:a16="http://schemas.microsoft.com/office/drawing/2014/main" id="{9E2BE31E-64F7-0FF3-3752-C86F72EF55CD}"/>
              </a:ext>
            </a:extLst>
          </p:cNvPr>
          <p:cNvSpPr/>
          <p:nvPr/>
        </p:nvSpPr>
        <p:spPr bwMode="gray">
          <a:xfrm>
            <a:off x="8910658" y="4480359"/>
            <a:ext cx="2416586" cy="419153"/>
          </a:xfrm>
          <a:prstGeom prst="chevron">
            <a:avLst/>
          </a:prstGeom>
          <a:solidFill>
            <a:srgbClr val="004A88"/>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1130982"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Verdana"/>
              </a:rPr>
              <a:t>       Enrollment</a:t>
            </a:r>
          </a:p>
        </p:txBody>
      </p:sp>
      <p:sp>
        <p:nvSpPr>
          <p:cNvPr id="14" name="TextBox 13">
            <a:extLst>
              <a:ext uri="{FF2B5EF4-FFF2-40B4-BE49-F238E27FC236}">
                <a16:creationId xmlns:a16="http://schemas.microsoft.com/office/drawing/2014/main" id="{4C1027A1-575F-B7D1-B28F-933CC008655C}"/>
              </a:ext>
            </a:extLst>
          </p:cNvPr>
          <p:cNvSpPr txBox="1"/>
          <p:nvPr/>
        </p:nvSpPr>
        <p:spPr bwMode="gray">
          <a:xfrm>
            <a:off x="6664480" y="5281006"/>
            <a:ext cx="2007723" cy="859210"/>
          </a:xfrm>
          <a:prstGeom prst="rect">
            <a:avLst/>
          </a:prstGeom>
          <a:noFill/>
        </p:spPr>
        <p:txBody>
          <a:bodyPr wrap="square" lIns="0" tIns="0" rIns="0" bIns="0" rtlCol="0">
            <a:spAutoFit/>
          </a:bodyPr>
          <a:lstStyle/>
          <a:p>
            <a:pPr algn="ctr" defTabSz="787288">
              <a:spcBef>
                <a:spcPts val="386"/>
              </a:spcBef>
            </a:pPr>
            <a:r>
              <a:rPr lang="en-US" sz="1050" b="1" dirty="0">
                <a:solidFill>
                  <a:srgbClr val="0070CD"/>
                </a:solidFill>
                <a:latin typeface="Verdana"/>
              </a:rPr>
              <a:t>Self-Service Credit Estimation</a:t>
            </a:r>
          </a:p>
          <a:p>
            <a:pPr algn="ctr" defTabSz="787288">
              <a:spcBef>
                <a:spcPts val="386"/>
              </a:spcBef>
            </a:pPr>
            <a:r>
              <a:rPr lang="en-US" sz="1050" dirty="0">
                <a:solidFill>
                  <a:srgbClr val="333E48"/>
                </a:solidFill>
                <a:latin typeface="Verdana"/>
              </a:rPr>
              <a:t>Check how prior coursework will transfer and view progress across programs</a:t>
            </a:r>
          </a:p>
        </p:txBody>
      </p:sp>
      <p:sp>
        <p:nvSpPr>
          <p:cNvPr id="15" name="TextBox 14">
            <a:extLst>
              <a:ext uri="{FF2B5EF4-FFF2-40B4-BE49-F238E27FC236}">
                <a16:creationId xmlns:a16="http://schemas.microsoft.com/office/drawing/2014/main" id="{62DDF587-5384-3C5E-3CD8-131CE294F9E6}"/>
              </a:ext>
            </a:extLst>
          </p:cNvPr>
          <p:cNvSpPr txBox="1"/>
          <p:nvPr/>
        </p:nvSpPr>
        <p:spPr bwMode="gray">
          <a:xfrm>
            <a:off x="9091598" y="5256678"/>
            <a:ext cx="2007723" cy="1020792"/>
          </a:xfrm>
          <a:prstGeom prst="rect">
            <a:avLst/>
          </a:prstGeom>
          <a:noFill/>
        </p:spPr>
        <p:txBody>
          <a:bodyPr wrap="square" lIns="0" tIns="0" rIns="0" bIns="0" rtlCol="0">
            <a:spAutoFit/>
          </a:bodyPr>
          <a:lstStyle/>
          <a:p>
            <a:pPr algn="ctr" defTabSz="787288">
              <a:spcBef>
                <a:spcPts val="386"/>
              </a:spcBef>
            </a:pPr>
            <a:r>
              <a:rPr lang="en-US" sz="1050" b="1" dirty="0">
                <a:solidFill>
                  <a:srgbClr val="0070CD"/>
                </a:solidFill>
                <a:latin typeface="Verdana"/>
              </a:rPr>
              <a:t>Checklist to           Enrollment</a:t>
            </a:r>
          </a:p>
          <a:p>
            <a:pPr algn="ctr" defTabSz="787288">
              <a:spcBef>
                <a:spcPts val="386"/>
              </a:spcBef>
            </a:pPr>
            <a:r>
              <a:rPr lang="en-US" sz="1050" dirty="0">
                <a:solidFill>
                  <a:srgbClr val="333E48"/>
                </a:solidFill>
                <a:latin typeface="Verdana"/>
              </a:rPr>
              <a:t>View a customized list of key events and deadlines to stay on track for application, deposit and enrollment</a:t>
            </a:r>
          </a:p>
        </p:txBody>
      </p:sp>
      <p:pic>
        <p:nvPicPr>
          <p:cNvPr id="16" name="Picture 4">
            <a:extLst>
              <a:ext uri="{FF2B5EF4-FFF2-40B4-BE49-F238E27FC236}">
                <a16:creationId xmlns:a16="http://schemas.microsoft.com/office/drawing/2014/main" id="{F5DACE97-6B3F-1A77-E98F-1EDE36E7EA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85114" y="4530662"/>
            <a:ext cx="544652" cy="314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56CA6573-22FF-66E3-8014-B9E83D2B353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52207" y="4522774"/>
            <a:ext cx="304080" cy="3361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340BA4EF-F8B2-7AC3-013D-44F6284FACE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200617" y="4524476"/>
            <a:ext cx="364133" cy="3061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81E2FED-1F3C-BE1D-E8F2-AD47FB8E0C7E}"/>
              </a:ext>
            </a:extLst>
          </p:cNvPr>
          <p:cNvSpPr/>
          <p:nvPr/>
        </p:nvSpPr>
        <p:spPr bwMode="gray">
          <a:xfrm>
            <a:off x="3514087" y="6551470"/>
            <a:ext cx="8654415" cy="306530"/>
          </a:xfrm>
          <a:prstGeom prst="rect">
            <a:avLst/>
          </a:prstGeom>
          <a:solidFill>
            <a:schemeClr val="accent2"/>
          </a:solidFill>
          <a:ln w="12700" cap="flat" cmpd="sng" algn="ctr">
            <a:noFill/>
            <a:prstDash val="solid"/>
            <a:miter lim="800000"/>
          </a:ln>
          <a:effectLst/>
        </p:spPr>
        <p:txBody>
          <a:bodyPr rot="0" spcFirstLastPara="0" vert="horz" wrap="square" lIns="70658" tIns="35329" rIns="70658" bIns="35329" numCol="1" spcCol="0" rtlCol="0" fromWordArt="0" anchor="ctr" anchorCtr="0" forceAA="0" compatLnSpc="1">
            <a:prstTxWarp prst="textNoShape">
              <a:avLst/>
            </a:prstTxWarp>
            <a:noAutofit/>
          </a:bodyPr>
          <a:lstStyle/>
          <a:p>
            <a:pPr marL="0" marR="0" lvl="0" indent="0" algn="ctr" defTabSz="787288" eaLnBrk="1" fontAlgn="auto" latinLnBrk="0" hangingPunct="1">
              <a:lnSpc>
                <a:spcPct val="100000"/>
              </a:lnSpc>
              <a:spcBef>
                <a:spcPts val="386"/>
              </a:spcBef>
              <a:spcAft>
                <a:spcPts val="0"/>
              </a:spcAft>
              <a:buClrTx/>
              <a:buSzTx/>
              <a:buFontTx/>
              <a:buNone/>
              <a:tabLst/>
              <a:defRPr/>
            </a:pPr>
            <a:endParaRPr kumimoji="0" lang="en-US" sz="773" b="0" i="0" u="none" strike="noStrike" kern="0" cap="none" spc="0" normalizeH="0" baseline="0" noProof="0" dirty="0">
              <a:ln>
                <a:noFill/>
              </a:ln>
              <a:solidFill>
                <a:srgbClr val="FFFFFF"/>
              </a:solidFill>
              <a:effectLst/>
              <a:uLnTx/>
              <a:uFillTx/>
              <a:latin typeface="Verdana"/>
              <a:ea typeface="+mn-ea"/>
              <a:cs typeface="+mn-cs"/>
            </a:endParaRPr>
          </a:p>
        </p:txBody>
      </p:sp>
      <p:sp>
        <p:nvSpPr>
          <p:cNvPr id="20" name="Rectangle 19">
            <a:extLst>
              <a:ext uri="{FF2B5EF4-FFF2-40B4-BE49-F238E27FC236}">
                <a16:creationId xmlns:a16="http://schemas.microsoft.com/office/drawing/2014/main" id="{982F5DA4-9C0F-386D-D6C3-E15EF1CAAAD4}"/>
              </a:ext>
            </a:extLst>
          </p:cNvPr>
          <p:cNvSpPr/>
          <p:nvPr/>
        </p:nvSpPr>
        <p:spPr>
          <a:xfrm>
            <a:off x="3374914" y="6526498"/>
            <a:ext cx="6900338" cy="290464"/>
          </a:xfrm>
          <a:prstGeom prst="rect">
            <a:avLst/>
          </a:prstGeom>
        </p:spPr>
        <p:txBody>
          <a:bodyPr wrap="square">
            <a:spAutoFit/>
          </a:bodyPr>
          <a:lstStyle/>
          <a:p>
            <a:pPr lvl="0" algn="ctr" defTabSz="914520">
              <a:lnSpc>
                <a:spcPct val="120000"/>
              </a:lnSpc>
            </a:pPr>
            <a:r>
              <a:rPr lang="en-US" sz="1200" dirty="0">
                <a:solidFill>
                  <a:schemeClr val="bg1"/>
                </a:solidFill>
                <a:latin typeface="Verdana"/>
              </a:rPr>
              <a:t>Access the Transfer Portal online: https://govst.transfer.degree/</a:t>
            </a:r>
            <a:endParaRPr lang="en-US" sz="1200" b="1" i="1" dirty="0">
              <a:solidFill>
                <a:schemeClr val="bg1"/>
              </a:solidFill>
              <a:latin typeface="Verdana"/>
            </a:endParaRPr>
          </a:p>
        </p:txBody>
      </p:sp>
    </p:spTree>
    <p:extLst>
      <p:ext uri="{BB962C8B-B14F-4D97-AF65-F5344CB8AC3E}">
        <p14:creationId xmlns:p14="http://schemas.microsoft.com/office/powerpoint/2010/main" val="1519688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74DFE1-0AD0-AEAD-9C42-74BED66B2FBE}"/>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73611639-94B9-2E72-A065-180F4003989F}"/>
              </a:ext>
            </a:extLst>
          </p:cNvPr>
          <p:cNvSpPr txBox="1">
            <a:spLocks/>
          </p:cNvSpPr>
          <p:nvPr/>
        </p:nvSpPr>
        <p:spPr>
          <a:xfrm>
            <a:off x="3217755" y="1729047"/>
            <a:ext cx="3479802" cy="892657"/>
          </a:xfrm>
          <a:prstGeom prst="rect">
            <a:avLst/>
          </a:prstGeom>
          <a:solidFill>
            <a:schemeClr val="accent2"/>
          </a:solidFill>
          <a:ln>
            <a:solidFill>
              <a:schemeClr val="accent2"/>
            </a:solidFill>
          </a:ln>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68580">
              <a:spcBef>
                <a:spcPts val="0"/>
              </a:spcBef>
              <a:buFont typeface="Arial" panose="020B0604020202020204" pitchFamily="34" charset="0"/>
              <a:buChar char=" "/>
            </a:pPr>
            <a:r>
              <a:rPr lang="en-US" sz="2000" b="1" dirty="0">
                <a:solidFill>
                  <a:schemeClr val="bg1"/>
                </a:solidFill>
              </a:rPr>
              <a:t>Transfer students</a:t>
            </a:r>
          </a:p>
          <a:p>
            <a:pPr marL="68580" indent="-68580">
              <a:spcBef>
                <a:spcPts val="0"/>
              </a:spcBef>
              <a:buFont typeface="Arial" panose="020B0604020202020204" pitchFamily="34" charset="0"/>
              <a:buChar char=" "/>
            </a:pPr>
            <a:r>
              <a:rPr lang="en-US" sz="1400" dirty="0">
                <a:solidFill>
                  <a:schemeClr val="bg1"/>
                </a:solidFill>
              </a:rPr>
              <a:t>Portal Helps Students Stay On Track For Transfer, Saving Time and Money </a:t>
            </a:r>
          </a:p>
        </p:txBody>
      </p:sp>
      <p:sp>
        <p:nvSpPr>
          <p:cNvPr id="5" name="Content Placeholder 2">
            <a:extLst>
              <a:ext uri="{FF2B5EF4-FFF2-40B4-BE49-F238E27FC236}">
                <a16:creationId xmlns:a16="http://schemas.microsoft.com/office/drawing/2014/main" id="{80216DF2-1A02-FB46-B25C-2B82E1199E0A}"/>
              </a:ext>
            </a:extLst>
          </p:cNvPr>
          <p:cNvSpPr txBox="1">
            <a:spLocks/>
          </p:cNvSpPr>
          <p:nvPr/>
        </p:nvSpPr>
        <p:spPr>
          <a:xfrm>
            <a:off x="3124087" y="2958274"/>
            <a:ext cx="3573470" cy="364203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b="1" dirty="0"/>
              <a:t>Major and Career Exploration</a:t>
            </a:r>
          </a:p>
          <a:p>
            <a:pPr>
              <a:spcBef>
                <a:spcPts val="0"/>
              </a:spcBef>
            </a:pPr>
            <a:r>
              <a:rPr lang="en-US" sz="1800" dirty="0"/>
              <a:t>Students compare majors and associated career paths to determine best fit</a:t>
            </a:r>
          </a:p>
          <a:p>
            <a:r>
              <a:rPr lang="en-US" sz="1800" b="1" dirty="0"/>
              <a:t>Self-service Credit Estimation</a:t>
            </a:r>
            <a:br>
              <a:rPr lang="en-US" sz="1800" dirty="0"/>
            </a:br>
            <a:r>
              <a:rPr lang="en-US" sz="1800" dirty="0"/>
              <a:t>Students enter prior coursework and receive unofficial credit and progress-to-degree estimates across programs </a:t>
            </a:r>
          </a:p>
          <a:p>
            <a:r>
              <a:rPr lang="en-US" sz="1800" b="1" dirty="0"/>
              <a:t>Checklist to Enrollment </a:t>
            </a:r>
            <a:br>
              <a:rPr lang="en-US" sz="1800" dirty="0"/>
            </a:br>
            <a:r>
              <a:rPr lang="en-US" sz="1800" dirty="0"/>
              <a:t>Students receive a customized checklist of key events and deadlines to stay on track to apply and enroll </a:t>
            </a:r>
          </a:p>
        </p:txBody>
      </p:sp>
      <p:sp>
        <p:nvSpPr>
          <p:cNvPr id="6" name="Text Placeholder 4">
            <a:extLst>
              <a:ext uri="{FF2B5EF4-FFF2-40B4-BE49-F238E27FC236}">
                <a16:creationId xmlns:a16="http://schemas.microsoft.com/office/drawing/2014/main" id="{3ABB3BCF-A012-AAA3-F411-2290A9DA7A69}"/>
              </a:ext>
            </a:extLst>
          </p:cNvPr>
          <p:cNvSpPr txBox="1">
            <a:spLocks/>
          </p:cNvSpPr>
          <p:nvPr/>
        </p:nvSpPr>
        <p:spPr>
          <a:xfrm>
            <a:off x="7490673" y="1729047"/>
            <a:ext cx="3694006" cy="892657"/>
          </a:xfrm>
          <a:prstGeom prst="rect">
            <a:avLst/>
          </a:prstGeom>
          <a:solidFill>
            <a:schemeClr val="accent2"/>
          </a:solidFill>
        </p:spPr>
        <p:txBody>
          <a:bodyPr vert="horz" lIns="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68580">
              <a:spcBef>
                <a:spcPts val="0"/>
              </a:spcBef>
              <a:buFont typeface="Arial" panose="020B0604020202020204" pitchFamily="34" charset="0"/>
              <a:buChar char=" "/>
            </a:pPr>
            <a:r>
              <a:rPr lang="en-US" sz="2000" b="1" dirty="0">
                <a:solidFill>
                  <a:schemeClr val="bg1"/>
                </a:solidFill>
              </a:rPr>
              <a:t>Advisors</a:t>
            </a:r>
            <a:endParaRPr lang="en-US" sz="2000" dirty="0">
              <a:solidFill>
                <a:schemeClr val="bg1"/>
              </a:solidFill>
            </a:endParaRPr>
          </a:p>
          <a:p>
            <a:pPr marL="68580" indent="-68580">
              <a:spcBef>
                <a:spcPts val="0"/>
              </a:spcBef>
              <a:buFont typeface="Arial" panose="020B0604020202020204" pitchFamily="34" charset="0"/>
              <a:buChar char=" "/>
            </a:pPr>
            <a:r>
              <a:rPr lang="en-US" sz="1400" dirty="0">
                <a:solidFill>
                  <a:schemeClr val="bg1"/>
                </a:solidFill>
              </a:rPr>
              <a:t>Portal Helps 2-Year Advisors Better Support Students Seeking Transfer </a:t>
            </a:r>
          </a:p>
        </p:txBody>
      </p:sp>
      <p:sp>
        <p:nvSpPr>
          <p:cNvPr id="7" name="Content Placeholder 5">
            <a:extLst>
              <a:ext uri="{FF2B5EF4-FFF2-40B4-BE49-F238E27FC236}">
                <a16:creationId xmlns:a16="http://schemas.microsoft.com/office/drawing/2014/main" id="{03C2C138-0E76-991C-2FFC-E004FE72DBAF}"/>
              </a:ext>
            </a:extLst>
          </p:cNvPr>
          <p:cNvSpPr txBox="1">
            <a:spLocks/>
          </p:cNvSpPr>
          <p:nvPr/>
        </p:nvSpPr>
        <p:spPr>
          <a:xfrm>
            <a:off x="7490673" y="2958274"/>
            <a:ext cx="3694005" cy="3642031"/>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Easy Access To Credit Estimates</a:t>
            </a:r>
          </a:p>
          <a:p>
            <a:pPr>
              <a:spcBef>
                <a:spcPts val="0"/>
              </a:spcBef>
            </a:pPr>
            <a:r>
              <a:rPr lang="en-US" dirty="0"/>
              <a:t>Show students how their credit will transfer without needing to keep track of course equivalencies</a:t>
            </a:r>
          </a:p>
          <a:p>
            <a:r>
              <a:rPr lang="en-US" b="1" dirty="0"/>
              <a:t>Stronger Programmatic Alignment</a:t>
            </a:r>
            <a:br>
              <a:rPr lang="en-US" dirty="0"/>
            </a:br>
            <a:r>
              <a:rPr lang="en-US" dirty="0"/>
              <a:t>The Transfer Portal helps ensure that course equivalencies are up-to-date, allowing us to identify and proactively close gaps</a:t>
            </a:r>
          </a:p>
          <a:p>
            <a:r>
              <a:rPr lang="en-US" b="1" dirty="0"/>
              <a:t>Institutional Commitment To Transfer</a:t>
            </a:r>
            <a:br>
              <a:rPr lang="en-US" dirty="0"/>
            </a:br>
            <a:r>
              <a:rPr lang="en-US" dirty="0"/>
              <a:t>An admissions-facing dashboard provides visibility into transfer roadblocks and enables deeper support for transfer students</a:t>
            </a:r>
          </a:p>
        </p:txBody>
      </p:sp>
      <p:sp>
        <p:nvSpPr>
          <p:cNvPr id="8" name="Title 1">
            <a:extLst>
              <a:ext uri="{FF2B5EF4-FFF2-40B4-BE49-F238E27FC236}">
                <a16:creationId xmlns:a16="http://schemas.microsoft.com/office/drawing/2014/main" id="{B688891E-0A0D-5371-A9BB-24FAC8872312}"/>
              </a:ext>
            </a:extLst>
          </p:cNvPr>
          <p:cNvSpPr txBox="1">
            <a:spLocks/>
          </p:cNvSpPr>
          <p:nvPr/>
        </p:nvSpPr>
        <p:spPr>
          <a:xfrm>
            <a:off x="3217755" y="423836"/>
            <a:ext cx="7543800" cy="4406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Trade Gothic LT Std" pitchFamily="2" charset="0"/>
                <a:ea typeface="+mn-ea"/>
                <a:cs typeface="+mn-cs"/>
              </a:rPr>
              <a:t>Transfer Portal Benefits</a:t>
            </a:r>
          </a:p>
        </p:txBody>
      </p:sp>
    </p:spTree>
    <p:extLst>
      <p:ext uri="{BB962C8B-B14F-4D97-AF65-F5344CB8AC3E}">
        <p14:creationId xmlns:p14="http://schemas.microsoft.com/office/powerpoint/2010/main" val="3171877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08FA6B-AFCC-B0D5-809B-9E99E2FDF1E5}"/>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6">
            <a:extLst>
              <a:ext uri="{FF2B5EF4-FFF2-40B4-BE49-F238E27FC236}">
                <a16:creationId xmlns:a16="http://schemas.microsoft.com/office/drawing/2014/main" id="{04BA8F98-8A41-1994-D44B-C72F2725224C}"/>
              </a:ext>
            </a:extLst>
          </p:cNvPr>
          <p:cNvSpPr txBox="1">
            <a:spLocks/>
          </p:cNvSpPr>
          <p:nvPr/>
        </p:nvSpPr>
        <p:spPr>
          <a:xfrm>
            <a:off x="3514087" y="130560"/>
            <a:ext cx="7585234" cy="7436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9" name="Rectangle 18">
            <a:extLst>
              <a:ext uri="{FF2B5EF4-FFF2-40B4-BE49-F238E27FC236}">
                <a16:creationId xmlns:a16="http://schemas.microsoft.com/office/drawing/2014/main" id="{B81E2FED-1F3C-BE1D-E8F2-AD47FB8E0C7E}"/>
              </a:ext>
            </a:extLst>
          </p:cNvPr>
          <p:cNvSpPr/>
          <p:nvPr/>
        </p:nvSpPr>
        <p:spPr bwMode="gray">
          <a:xfrm>
            <a:off x="2737710" y="6551470"/>
            <a:ext cx="9445169" cy="320907"/>
          </a:xfrm>
          <a:prstGeom prst="rect">
            <a:avLst/>
          </a:prstGeom>
          <a:solidFill>
            <a:schemeClr val="accent2"/>
          </a:solidFill>
          <a:ln w="12700" cap="flat" cmpd="sng" algn="ctr">
            <a:noFill/>
            <a:prstDash val="solid"/>
            <a:miter lim="800000"/>
          </a:ln>
          <a:effectLst/>
        </p:spPr>
        <p:txBody>
          <a:bodyPr rot="0" spcFirstLastPara="0" vert="horz" wrap="square" lIns="70658" tIns="35329" rIns="70658" bIns="35329" numCol="1" spcCol="0" rtlCol="0" fromWordArt="0" anchor="ctr" anchorCtr="0" forceAA="0" compatLnSpc="1">
            <a:prstTxWarp prst="textNoShape">
              <a:avLst/>
            </a:prstTxWarp>
            <a:noAutofit/>
          </a:bodyPr>
          <a:lstStyle/>
          <a:p>
            <a:pPr marL="0" marR="0" lvl="0" indent="0" algn="ctr" defTabSz="787288" eaLnBrk="1" fontAlgn="auto" latinLnBrk="0" hangingPunct="1">
              <a:lnSpc>
                <a:spcPct val="100000"/>
              </a:lnSpc>
              <a:spcBef>
                <a:spcPts val="386"/>
              </a:spcBef>
              <a:spcAft>
                <a:spcPts val="0"/>
              </a:spcAft>
              <a:buClrTx/>
              <a:buSzTx/>
              <a:buFontTx/>
              <a:buNone/>
              <a:tabLst/>
              <a:defRPr/>
            </a:pPr>
            <a:endParaRPr kumimoji="0" lang="en-US" sz="773" b="0" i="0" u="none" strike="noStrike" kern="0" cap="none" spc="0" normalizeH="0" baseline="0" noProof="0" dirty="0">
              <a:ln>
                <a:noFill/>
              </a:ln>
              <a:solidFill>
                <a:srgbClr val="FFFFFF"/>
              </a:solidFill>
              <a:effectLst/>
              <a:uLnTx/>
              <a:uFillTx/>
              <a:latin typeface="Verdana"/>
              <a:ea typeface="+mn-ea"/>
              <a:cs typeface="+mn-cs"/>
            </a:endParaRPr>
          </a:p>
        </p:txBody>
      </p:sp>
      <p:pic>
        <p:nvPicPr>
          <p:cNvPr id="23" name="Picture 23" descr="Graphical user interface, text, application&#10;&#10;Description automatically generated">
            <a:extLst>
              <a:ext uri="{FF2B5EF4-FFF2-40B4-BE49-F238E27FC236}">
                <a16:creationId xmlns:a16="http://schemas.microsoft.com/office/drawing/2014/main" id="{227246D2-DE21-D4F1-A524-05300D8214FF}"/>
              </a:ext>
            </a:extLst>
          </p:cNvPr>
          <p:cNvPicPr>
            <a:picLocks noChangeAspect="1"/>
          </p:cNvPicPr>
          <p:nvPr/>
        </p:nvPicPr>
        <p:blipFill>
          <a:blip r:embed="rId3"/>
          <a:stretch>
            <a:fillRect/>
          </a:stretch>
        </p:blipFill>
        <p:spPr>
          <a:xfrm>
            <a:off x="3890513" y="672306"/>
            <a:ext cx="6840746" cy="5297727"/>
          </a:xfrm>
          <a:prstGeom prst="rect">
            <a:avLst/>
          </a:prstGeom>
        </p:spPr>
      </p:pic>
    </p:spTree>
    <p:extLst>
      <p:ext uri="{BB962C8B-B14F-4D97-AF65-F5344CB8AC3E}">
        <p14:creationId xmlns:p14="http://schemas.microsoft.com/office/powerpoint/2010/main" val="3610986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74DFE1-0AD0-AEAD-9C42-74BED66B2FBE}"/>
              </a:ext>
            </a:extLst>
          </p:cNvPr>
          <p:cNvPicPr>
            <a:picLocks noChangeAspect="1"/>
          </p:cNvPicPr>
          <p:nvPr/>
        </p:nvPicPr>
        <p:blipFill>
          <a:blip r:embed="rId2"/>
          <a:stretch>
            <a:fillRect/>
          </a:stretch>
        </p:blipFill>
        <p:spPr>
          <a:xfrm>
            <a:off x="0" y="0"/>
            <a:ext cx="12192000" cy="6858000"/>
          </a:xfrm>
          <a:prstGeom prst="rect">
            <a:avLst/>
          </a:prstGeom>
        </p:spPr>
      </p:pic>
      <p:pic>
        <p:nvPicPr>
          <p:cNvPr id="10" name="Picture 10" descr="Graphical user interface, text, application&#10;&#10;Description automatically generated">
            <a:extLst>
              <a:ext uri="{FF2B5EF4-FFF2-40B4-BE49-F238E27FC236}">
                <a16:creationId xmlns:a16="http://schemas.microsoft.com/office/drawing/2014/main" id="{75978D2E-8A0F-FB5A-3A79-238A8883FA1B}"/>
              </a:ext>
            </a:extLst>
          </p:cNvPr>
          <p:cNvPicPr>
            <a:picLocks noChangeAspect="1"/>
          </p:cNvPicPr>
          <p:nvPr/>
        </p:nvPicPr>
        <p:blipFill rotWithShape="1">
          <a:blip r:embed="rId3"/>
          <a:srcRect l="6918" r="314" b="2108"/>
          <a:stretch/>
        </p:blipFill>
        <p:spPr>
          <a:xfrm>
            <a:off x="5184477" y="292214"/>
            <a:ext cx="4425563" cy="6273469"/>
          </a:xfrm>
          <a:prstGeom prst="rect">
            <a:avLst/>
          </a:prstGeom>
        </p:spPr>
      </p:pic>
    </p:spTree>
    <p:extLst>
      <p:ext uri="{BB962C8B-B14F-4D97-AF65-F5344CB8AC3E}">
        <p14:creationId xmlns:p14="http://schemas.microsoft.com/office/powerpoint/2010/main" val="354812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D64EFD-B55F-394D-B11B-5391B05E0F9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F878186-8BE9-A34D-B46F-CE13E5F1852D}"/>
              </a:ext>
            </a:extLst>
          </p:cNvPr>
          <p:cNvSpPr txBox="1"/>
          <p:nvPr/>
        </p:nvSpPr>
        <p:spPr>
          <a:xfrm>
            <a:off x="3074670" y="170210"/>
            <a:ext cx="9288018" cy="830997"/>
          </a:xfrm>
          <a:prstGeom prst="rect">
            <a:avLst/>
          </a:prstGeom>
          <a:noFill/>
        </p:spPr>
        <p:txBody>
          <a:bodyPr wrap="square" rtlCol="0">
            <a:spAutoFit/>
          </a:bodyPr>
          <a:lstStyle/>
          <a:p>
            <a:r>
              <a:rPr lang="en-US" sz="4800" b="1" dirty="0">
                <a:solidFill>
                  <a:schemeClr val="accent2"/>
                </a:solidFill>
                <a:latin typeface="Trade Gothic LT Std" pitchFamily="2" charset="0"/>
              </a:rPr>
              <a:t>Today’s Agenda</a:t>
            </a:r>
          </a:p>
        </p:txBody>
      </p:sp>
      <p:sp>
        <p:nvSpPr>
          <p:cNvPr id="7" name="TextBox 6">
            <a:extLst>
              <a:ext uri="{FF2B5EF4-FFF2-40B4-BE49-F238E27FC236}">
                <a16:creationId xmlns:a16="http://schemas.microsoft.com/office/drawing/2014/main" id="{2F878186-8BE9-A34D-B46F-CE13E5F1852D}"/>
              </a:ext>
            </a:extLst>
          </p:cNvPr>
          <p:cNvSpPr txBox="1"/>
          <p:nvPr/>
        </p:nvSpPr>
        <p:spPr>
          <a:xfrm>
            <a:off x="3201808" y="1543116"/>
            <a:ext cx="8741836"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Trade Gothic LT Std" pitchFamily="2" charset="0"/>
              </a:rPr>
              <a:t>Introduction of the GSU Admissions Team and Guests</a:t>
            </a:r>
          </a:p>
          <a:p>
            <a:pPr marL="342900" indent="-342900">
              <a:buFont typeface="Arial" panose="020B0604020202020204" pitchFamily="34" charset="0"/>
              <a:buChar char="•"/>
            </a:pPr>
            <a:r>
              <a:rPr lang="en-US" sz="2000" b="1" dirty="0">
                <a:latin typeface="Trade Gothic LT Std" pitchFamily="2" charset="0"/>
              </a:rPr>
              <a:t>Admission Updates</a:t>
            </a:r>
          </a:p>
          <a:p>
            <a:pPr marL="342900" indent="-342900">
              <a:buFont typeface="Arial" panose="020B0604020202020204" pitchFamily="34" charset="0"/>
              <a:buChar char="•"/>
            </a:pPr>
            <a:r>
              <a:rPr lang="en-US" sz="2000" b="1" dirty="0">
                <a:latin typeface="Trade Gothic LT Std" pitchFamily="2" charset="0"/>
              </a:rPr>
              <a:t>Incumbent Workforce</a:t>
            </a:r>
          </a:p>
          <a:p>
            <a:pPr marL="342900" indent="-342900">
              <a:buFont typeface="Arial" panose="020B0604020202020204" pitchFamily="34" charset="0"/>
              <a:buChar char="•"/>
            </a:pPr>
            <a:r>
              <a:rPr lang="en-US" sz="2000" b="1" dirty="0">
                <a:latin typeface="Trade Gothic LT Std" pitchFamily="2" charset="0"/>
              </a:rPr>
              <a:t>Community Health</a:t>
            </a:r>
          </a:p>
          <a:p>
            <a:pPr marL="342900" indent="-342900">
              <a:buFont typeface="Arial" panose="020B0604020202020204" pitchFamily="34" charset="0"/>
              <a:buChar char="•"/>
            </a:pPr>
            <a:r>
              <a:rPr lang="en-US" sz="2000" b="1" dirty="0">
                <a:latin typeface="Trade Gothic LT Std" pitchFamily="2" charset="0"/>
              </a:rPr>
              <a:t>Dual Degree Program</a:t>
            </a:r>
          </a:p>
          <a:p>
            <a:pPr marL="342900" indent="-342900">
              <a:buFont typeface="Arial" panose="020B0604020202020204" pitchFamily="34" charset="0"/>
              <a:buChar char="•"/>
            </a:pPr>
            <a:r>
              <a:rPr lang="en-US" sz="2000" b="1" dirty="0">
                <a:latin typeface="Trade Gothic LT Std" pitchFamily="2" charset="0"/>
              </a:rPr>
              <a:t>Retention Incentives</a:t>
            </a:r>
          </a:p>
          <a:p>
            <a:pPr marL="342900" indent="-342900">
              <a:buFont typeface="Arial" panose="020B0604020202020204" pitchFamily="34" charset="0"/>
              <a:buChar char="•"/>
            </a:pPr>
            <a:r>
              <a:rPr lang="en-US" sz="2000" b="1" dirty="0">
                <a:latin typeface="Trade Gothic LT Std" pitchFamily="2" charset="0"/>
              </a:rPr>
              <a:t>Program Updates</a:t>
            </a:r>
          </a:p>
          <a:p>
            <a:pPr marL="342900" indent="-342900">
              <a:buFont typeface="Arial" panose="020B0604020202020204" pitchFamily="34" charset="0"/>
              <a:buChar char="•"/>
            </a:pPr>
            <a:r>
              <a:rPr lang="en-US" sz="2000" b="1" dirty="0">
                <a:latin typeface="Trade Gothic LT Std" pitchFamily="2" charset="0"/>
              </a:rPr>
              <a:t>Questions and Answers</a:t>
            </a:r>
          </a:p>
        </p:txBody>
      </p:sp>
    </p:spTree>
    <p:extLst>
      <p:ext uri="{BB962C8B-B14F-4D97-AF65-F5344CB8AC3E}">
        <p14:creationId xmlns:p14="http://schemas.microsoft.com/office/powerpoint/2010/main" val="37650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2" name="Google Shape;98;p14">
            <a:extLst>
              <a:ext uri="{FF2B5EF4-FFF2-40B4-BE49-F238E27FC236}">
                <a16:creationId xmlns:a16="http://schemas.microsoft.com/office/drawing/2014/main" id="{AB0478FF-2AAC-3628-3071-6F28C0A12D28}"/>
              </a:ext>
            </a:extLst>
          </p:cNvPr>
          <p:cNvPicPr preferRelativeResize="0"/>
          <p:nvPr/>
        </p:nvPicPr>
        <p:blipFill rotWithShape="1">
          <a:blip r:embed="rId3">
            <a:alphaModFix/>
          </a:blip>
          <a:srcRect/>
          <a:stretch/>
        </p:blipFill>
        <p:spPr>
          <a:xfrm>
            <a:off x="0" y="667825"/>
            <a:ext cx="11466136" cy="6169843"/>
          </a:xfrm>
          <a:prstGeom prst="rect">
            <a:avLst/>
          </a:prstGeom>
          <a:noFill/>
          <a:ln>
            <a:noFill/>
          </a:ln>
        </p:spPr>
      </p:pic>
      <p:sp>
        <p:nvSpPr>
          <p:cNvPr id="107" name="Google Shape;107;p1"/>
          <p:cNvSpPr txBox="1"/>
          <p:nvPr/>
        </p:nvSpPr>
        <p:spPr>
          <a:xfrm>
            <a:off x="1166525" y="-102575"/>
            <a:ext cx="11025600" cy="1540800"/>
          </a:xfrm>
          <a:prstGeom prst="rect">
            <a:avLst/>
          </a:prstGeom>
          <a:noFill/>
          <a:ln>
            <a:noFill/>
          </a:ln>
        </p:spPr>
        <p:txBody>
          <a:bodyPr spcFirstLastPara="1" wrap="square" lIns="0" tIns="45700" rIns="0" bIns="45700" anchor="ctr" anchorCtr="0">
            <a:normAutofit/>
          </a:bodyPr>
          <a:lstStyle/>
          <a:p>
            <a:pPr marL="0" marR="0" lvl="0" indent="0" algn="ctr" rtl="0">
              <a:lnSpc>
                <a:spcPct val="90000"/>
              </a:lnSpc>
              <a:spcBef>
                <a:spcPts val="0"/>
              </a:spcBef>
              <a:spcAft>
                <a:spcPts val="0"/>
              </a:spcAft>
              <a:buClr>
                <a:schemeClr val="lt1"/>
              </a:buClr>
              <a:buSzPts val="4400"/>
              <a:buFont typeface="Gill Sans"/>
              <a:buNone/>
            </a:pPr>
            <a:r>
              <a:rPr lang="en-US" sz="4700" b="0" i="0" u="none" strike="noStrike" cap="none" dirty="0">
                <a:solidFill>
                  <a:schemeClr val="lt1"/>
                </a:solidFill>
                <a:latin typeface="Bookman Old Style"/>
                <a:ea typeface="Bookman Old Style"/>
                <a:cs typeface="Bookman Old Style"/>
                <a:sym typeface="Bookman Old Style"/>
              </a:rPr>
              <a:t>GOVERNORS STATE UNIVERSITY </a:t>
            </a:r>
            <a:endParaRPr sz="1700" b="0" i="0" u="none" strike="noStrike" cap="none" dirty="0">
              <a:solidFill>
                <a:srgbClr val="000000"/>
              </a:solidFill>
              <a:latin typeface="Bookman Old Style"/>
              <a:ea typeface="Bookman Old Style"/>
              <a:cs typeface="Bookman Old Style"/>
              <a:sym typeface="Bookman Old Style"/>
            </a:endParaRPr>
          </a:p>
        </p:txBody>
      </p:sp>
      <p:pic>
        <p:nvPicPr>
          <p:cNvPr id="108" name="Google Shape;108;p1"/>
          <p:cNvPicPr preferRelativeResize="0"/>
          <p:nvPr/>
        </p:nvPicPr>
        <p:blipFill rotWithShape="1">
          <a:blip r:embed="rId4">
            <a:alphaModFix/>
          </a:blip>
          <a:srcRect/>
          <a:stretch/>
        </p:blipFill>
        <p:spPr>
          <a:xfrm>
            <a:off x="67241" y="110806"/>
            <a:ext cx="1166537" cy="1114043"/>
          </a:xfrm>
          <a:prstGeom prst="rect">
            <a:avLst/>
          </a:prstGeom>
          <a:noFill/>
          <a:ln>
            <a:noFill/>
          </a:ln>
        </p:spPr>
      </p:pic>
      <p:pic>
        <p:nvPicPr>
          <p:cNvPr id="109" name="Google Shape;109;p1"/>
          <p:cNvPicPr preferRelativeResize="0"/>
          <p:nvPr/>
        </p:nvPicPr>
        <p:blipFill rotWithShape="1">
          <a:blip r:embed="rId5">
            <a:alphaModFix/>
          </a:blip>
          <a:srcRect/>
          <a:stretch/>
        </p:blipFill>
        <p:spPr>
          <a:xfrm>
            <a:off x="7423313" y="2027740"/>
            <a:ext cx="4700029" cy="3487235"/>
          </a:xfrm>
          <a:prstGeom prst="rect">
            <a:avLst/>
          </a:prstGeom>
          <a:noFill/>
          <a:ln>
            <a:noFill/>
          </a:ln>
        </p:spPr>
      </p:pic>
      <p:sp>
        <p:nvSpPr>
          <p:cNvPr id="110" name="Google Shape;110;p1"/>
          <p:cNvSpPr txBox="1"/>
          <p:nvPr/>
        </p:nvSpPr>
        <p:spPr>
          <a:xfrm>
            <a:off x="2444308" y="705047"/>
            <a:ext cx="7423200" cy="738600"/>
          </a:xfrm>
          <a:prstGeom prst="rect">
            <a:avLst/>
          </a:prstGeom>
          <a:noFill/>
          <a:ln>
            <a:noFill/>
          </a:ln>
        </p:spPr>
        <p:txBody>
          <a:bodyPr spcFirstLastPara="1" wrap="square" lIns="0" tIns="45700" rIns="0" bIns="45700" anchor="t" anchorCtr="0">
            <a:noAutofit/>
          </a:bodyPr>
          <a:lstStyle/>
          <a:p>
            <a:pPr marL="0" marR="0" lvl="0" indent="0" algn="ctr" rtl="0">
              <a:lnSpc>
                <a:spcPct val="100000"/>
              </a:lnSpc>
              <a:spcBef>
                <a:spcPts val="0"/>
              </a:spcBef>
              <a:spcAft>
                <a:spcPts val="0"/>
              </a:spcAft>
              <a:buClr>
                <a:srgbClr val="000000"/>
              </a:buClr>
              <a:buSzPts val="4000"/>
              <a:buFont typeface="Noto Sans Symbols"/>
              <a:buNone/>
            </a:pPr>
            <a:r>
              <a:rPr lang="en-US" sz="4100" b="1" i="0" u="none" strike="noStrike" cap="none" dirty="0">
                <a:solidFill>
                  <a:srgbClr val="000000"/>
                </a:solidFill>
                <a:latin typeface="Bookman Old Style"/>
                <a:ea typeface="Bookman Old Style"/>
                <a:cs typeface="Bookman Old Style"/>
                <a:sym typeface="Bookman Old Style"/>
              </a:rPr>
              <a:t>Early Childhood Education</a:t>
            </a:r>
            <a:endParaRPr sz="4100" b="1" i="0" u="none" strike="noStrike" cap="none" dirty="0">
              <a:solidFill>
                <a:srgbClr val="000000"/>
              </a:solidFill>
              <a:latin typeface="Bookman Old Style"/>
              <a:ea typeface="Bookman Old Style"/>
              <a:cs typeface="Bookman Old Style"/>
              <a:sym typeface="Bookman Old Style"/>
            </a:endParaRPr>
          </a:p>
        </p:txBody>
      </p:sp>
      <p:sp>
        <p:nvSpPr>
          <p:cNvPr id="111" name="Google Shape;111;p1"/>
          <p:cNvSpPr txBox="1"/>
          <p:nvPr/>
        </p:nvSpPr>
        <p:spPr>
          <a:xfrm>
            <a:off x="227550" y="2111487"/>
            <a:ext cx="6968100" cy="708000"/>
          </a:xfrm>
          <a:prstGeom prst="rect">
            <a:avLst/>
          </a:prstGeom>
          <a:solidFill>
            <a:srgbClr val="D8D8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100"/>
              <a:buFont typeface="Arial"/>
              <a:buNone/>
            </a:pPr>
            <a:r>
              <a:rPr lang="en-US" sz="4000" b="1" i="0" u="none" strike="noStrike" cap="none" dirty="0">
                <a:solidFill>
                  <a:srgbClr val="514843"/>
                </a:solidFill>
                <a:latin typeface="Bookman Old Style"/>
                <a:ea typeface="Bookman Old Style"/>
                <a:cs typeface="Bookman Old Style"/>
                <a:sym typeface="Bookman Old Style"/>
              </a:rPr>
              <a:t>Incumbent Workforce</a:t>
            </a:r>
            <a:endParaRPr sz="4000" b="1" i="0" u="none" strike="noStrike" cap="none" dirty="0">
              <a:solidFill>
                <a:srgbClr val="514843"/>
              </a:solidFill>
              <a:latin typeface="Bookman Old Style"/>
              <a:ea typeface="Bookman Old Style"/>
              <a:cs typeface="Bookman Old Style"/>
              <a:sym typeface="Bookman Old Style"/>
            </a:endParaRPr>
          </a:p>
        </p:txBody>
      </p:sp>
      <p:sp>
        <p:nvSpPr>
          <p:cNvPr id="112" name="Google Shape;112;p1"/>
          <p:cNvSpPr txBox="1"/>
          <p:nvPr/>
        </p:nvSpPr>
        <p:spPr>
          <a:xfrm>
            <a:off x="0" y="4038514"/>
            <a:ext cx="7423200"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500" b="1" dirty="0">
                <a:solidFill>
                  <a:srgbClr val="514843"/>
                </a:solidFill>
                <a:latin typeface="Bookman Old Style"/>
                <a:ea typeface="Arial"/>
                <a:cs typeface="Arial"/>
                <a:sym typeface="Bookman Old Style"/>
              </a:rPr>
              <a:t>Spring 2023</a:t>
            </a:r>
          </a:p>
          <a:p>
            <a:pPr marL="0" marR="0" lvl="0" indent="0" algn="ctr" rtl="0">
              <a:lnSpc>
                <a:spcPct val="100000"/>
              </a:lnSpc>
              <a:spcBef>
                <a:spcPts val="0"/>
              </a:spcBef>
              <a:spcAft>
                <a:spcPts val="0"/>
              </a:spcAft>
              <a:buClr>
                <a:srgbClr val="000000"/>
              </a:buClr>
              <a:buSzPts val="1800"/>
              <a:buFont typeface="Arial"/>
              <a:buNone/>
            </a:pPr>
            <a:endParaRPr sz="2000" b="0" i="0" u="none" strike="noStrike" cap="none" dirty="0">
              <a:solidFill>
                <a:srgbClr val="514843"/>
              </a:solidFill>
              <a:latin typeface="Bookman Old Style"/>
              <a:ea typeface="Bookman Old Style"/>
              <a:cs typeface="Bookman Old Style"/>
              <a:sym typeface="Bookman Old Style"/>
            </a:endParaRPr>
          </a:p>
        </p:txBody>
      </p:sp>
      <p:sp>
        <p:nvSpPr>
          <p:cNvPr id="113" name="Google Shape;113;p1"/>
          <p:cNvSpPr txBox="1"/>
          <p:nvPr/>
        </p:nvSpPr>
        <p:spPr>
          <a:xfrm>
            <a:off x="227550" y="3206399"/>
            <a:ext cx="6968100" cy="630900"/>
          </a:xfrm>
          <a:prstGeom prst="rect">
            <a:avLst/>
          </a:prstGeom>
          <a:solidFill>
            <a:srgbClr val="D8D8D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100"/>
              <a:buFont typeface="Arial"/>
              <a:buNone/>
            </a:pPr>
            <a:r>
              <a:rPr lang="en-US" sz="3500" b="1" i="0" u="none" strike="noStrike" cap="none" dirty="0">
                <a:solidFill>
                  <a:srgbClr val="514843"/>
                </a:solidFill>
                <a:latin typeface="Bookman Old Style"/>
                <a:ea typeface="Bookman Old Style"/>
                <a:cs typeface="Bookman Old Style"/>
                <a:sym typeface="Bookman Old Style"/>
              </a:rPr>
              <a:t>Transfer Luncheon</a:t>
            </a:r>
            <a:endParaRPr sz="3500" b="1" i="0" u="none" strike="noStrike" cap="none" dirty="0">
              <a:solidFill>
                <a:srgbClr val="514843"/>
              </a:solidFill>
              <a:latin typeface="Bookman Old Style"/>
              <a:ea typeface="Bookman Old Style"/>
              <a:cs typeface="Bookman Old Style"/>
              <a:sym typeface="Bookman Old Styl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2" name="Google Shape;98;p14">
            <a:extLst>
              <a:ext uri="{FF2B5EF4-FFF2-40B4-BE49-F238E27FC236}">
                <a16:creationId xmlns:a16="http://schemas.microsoft.com/office/drawing/2014/main" id="{C09910FB-751C-F245-F84B-1676CFE28798}"/>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71" name="Google Shape;371;g129b3c95d46_0_16"/>
          <p:cNvPicPr preferRelativeResize="0"/>
          <p:nvPr/>
        </p:nvPicPr>
        <p:blipFill rotWithShape="1">
          <a:blip r:embed="rId4">
            <a:alphaModFix/>
          </a:blip>
          <a:srcRect t="20759"/>
          <a:stretch/>
        </p:blipFill>
        <p:spPr>
          <a:xfrm>
            <a:off x="2851298" y="4590910"/>
            <a:ext cx="4456252" cy="2267090"/>
          </a:xfrm>
          <a:prstGeom prst="rect">
            <a:avLst/>
          </a:prstGeom>
          <a:noFill/>
          <a:ln w="12700" cap="flat" cmpd="sng">
            <a:solidFill>
              <a:schemeClr val="dk2"/>
            </a:solidFill>
            <a:prstDash val="solid"/>
            <a:round/>
            <a:headEnd type="none" w="sm" len="sm"/>
            <a:tailEnd type="none" w="sm" len="sm"/>
          </a:ln>
        </p:spPr>
      </p:pic>
      <p:sp>
        <p:nvSpPr>
          <p:cNvPr id="372" name="Google Shape;372;g129b3c95d46_0_16"/>
          <p:cNvSpPr txBox="1"/>
          <p:nvPr/>
        </p:nvSpPr>
        <p:spPr>
          <a:xfrm>
            <a:off x="561384" y="1322496"/>
            <a:ext cx="11053800" cy="2308800"/>
          </a:xfrm>
          <a:prstGeom prst="rect">
            <a:avLst/>
          </a:prstGeom>
          <a:solidFill>
            <a:srgbClr val="D1C9BB"/>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dirty="0">
                <a:solidFill>
                  <a:schemeClr val="dk2"/>
                </a:solidFill>
                <a:latin typeface="Bookman Old Style"/>
                <a:ea typeface="Bookman Old Style"/>
                <a:cs typeface="Bookman Old Style"/>
                <a:sym typeface="Bookman Old Style"/>
              </a:rPr>
              <a:t>“The Early Childhood Education Program at GSU integrates real-world, practical field experiences for our candidates leading up to a full-time student teaching residency. These placements are in diverse settings across the region, giving our candidates a rich foundation as they enter the field of education. The program also offers courses with facilitation from professional, experienced instructors. The instructors have experience as teachers and administrators in early childhood and are up to date on issues and trends.”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Bookman Old Style"/>
                <a:ea typeface="Bookman Old Style"/>
                <a:cs typeface="Bookman Old Style"/>
                <a:sym typeface="Bookman Old Style"/>
              </a:rPr>
              <a:t>		</a:t>
            </a:r>
            <a:r>
              <a:rPr lang="en-US" sz="1800" b="0" i="1" u="none" strike="noStrike" cap="none" dirty="0">
                <a:solidFill>
                  <a:schemeClr val="dk2"/>
                </a:solidFill>
                <a:latin typeface="Bookman Old Style"/>
                <a:ea typeface="Bookman Old Style"/>
                <a:cs typeface="Bookman Old Style"/>
                <a:sym typeface="Bookman Old Style"/>
              </a:rPr>
              <a:t>Dr. Katy Hisrich</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1" u="none" strike="noStrike" cap="none" dirty="0">
                <a:solidFill>
                  <a:schemeClr val="dk2"/>
                </a:solidFill>
                <a:latin typeface="Bookman Old Style"/>
                <a:ea typeface="Bookman Old Style"/>
                <a:cs typeface="Bookman Old Style"/>
                <a:sym typeface="Bookman Old Style"/>
              </a:rPr>
              <a:t>		ECE Program Coordinator</a:t>
            </a:r>
            <a:endParaRPr sz="1400" b="0" i="0" u="none" strike="noStrike" cap="none" dirty="0">
              <a:solidFill>
                <a:srgbClr val="000000"/>
              </a:solidFill>
              <a:latin typeface="Arial"/>
              <a:ea typeface="Arial"/>
              <a:cs typeface="Arial"/>
              <a:sym typeface="Arial"/>
            </a:endParaRPr>
          </a:p>
        </p:txBody>
      </p:sp>
      <p:sp>
        <p:nvSpPr>
          <p:cNvPr id="373" name="Google Shape;373;g129b3c95d46_0_16"/>
          <p:cNvSpPr txBox="1">
            <a:spLocks noGrp="1"/>
          </p:cNvSpPr>
          <p:nvPr>
            <p:ph type="title"/>
          </p:nvPr>
        </p:nvSpPr>
        <p:spPr>
          <a:xfrm>
            <a:off x="551635" y="163531"/>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2800"/>
              <a:buFont typeface="Bookman Old Style"/>
              <a:buNone/>
            </a:pPr>
            <a:r>
              <a:rPr lang="en-US" b="1" dirty="0">
                <a:latin typeface="Bookman Old Style"/>
                <a:ea typeface="Bookman Old Style"/>
                <a:cs typeface="Bookman Old Style"/>
                <a:sym typeface="Bookman Old Style"/>
              </a:rPr>
              <a:t>EARLY CHILDHOOD EDUCATION PROGRAM</a:t>
            </a:r>
            <a:endParaRPr b="1" dirty="0">
              <a:latin typeface="Bookman Old Style"/>
              <a:ea typeface="Bookman Old Style"/>
              <a:cs typeface="Bookman Old Style"/>
              <a:sym typeface="Bookman Old Style"/>
            </a:endParaRPr>
          </a:p>
        </p:txBody>
      </p:sp>
      <p:pic>
        <p:nvPicPr>
          <p:cNvPr id="374" name="Google Shape;374;g129b3c95d46_0_16"/>
          <p:cNvPicPr preferRelativeResize="0"/>
          <p:nvPr/>
        </p:nvPicPr>
        <p:blipFill rotWithShape="1">
          <a:blip r:embed="rId5">
            <a:alphaModFix/>
          </a:blip>
          <a:srcRect/>
          <a:stretch/>
        </p:blipFill>
        <p:spPr>
          <a:xfrm>
            <a:off x="10530797" y="267797"/>
            <a:ext cx="1109568" cy="1054699"/>
          </a:xfrm>
          <a:prstGeom prst="rect">
            <a:avLst/>
          </a:prstGeom>
          <a:noFill/>
          <a:ln>
            <a:noFill/>
          </a:ln>
        </p:spPr>
      </p:pic>
      <p:pic>
        <p:nvPicPr>
          <p:cNvPr id="375" name="Google Shape;375;g129b3c95d46_0_16"/>
          <p:cNvPicPr preferRelativeResize="0"/>
          <p:nvPr/>
        </p:nvPicPr>
        <p:blipFill rotWithShape="1">
          <a:blip r:embed="rId6">
            <a:alphaModFix/>
          </a:blip>
          <a:srcRect l="570" t="26690" r="17875" b="7969"/>
          <a:stretch/>
        </p:blipFill>
        <p:spPr>
          <a:xfrm>
            <a:off x="7611886" y="4611762"/>
            <a:ext cx="4275778" cy="2267092"/>
          </a:xfrm>
          <a:prstGeom prst="rect">
            <a:avLst/>
          </a:prstGeom>
          <a:noFill/>
          <a:ln w="12700" cap="flat" cmpd="sng">
            <a:solidFill>
              <a:schemeClr val="dk2"/>
            </a:solidFill>
            <a:prstDash val="solid"/>
            <a:round/>
            <a:headEnd type="none" w="sm" len="sm"/>
            <a:tailEnd type="none" w="sm" len="sm"/>
          </a:ln>
        </p:spPr>
      </p:pic>
      <p:sp>
        <p:nvSpPr>
          <p:cNvPr id="376" name="Google Shape;376;g129b3c95d46_0_16"/>
          <p:cNvSpPr txBox="1"/>
          <p:nvPr/>
        </p:nvSpPr>
        <p:spPr>
          <a:xfrm>
            <a:off x="1496905" y="3720948"/>
            <a:ext cx="9699600" cy="1015800"/>
          </a:xfrm>
          <a:prstGeom prst="rect">
            <a:avLst/>
          </a:prstGeom>
          <a:solidFill>
            <a:schemeClr val="accent1"/>
          </a:solidFill>
          <a:ln w="19050" cap="flat" cmpd="sng">
            <a:solidFill>
              <a:srgbClr val="000000"/>
            </a:solidFill>
            <a:prstDash val="solid"/>
            <a:round/>
            <a:headEnd type="none" w="sm" len="sm"/>
            <a:tailEnd type="none" w="sm" len="sm"/>
          </a:ln>
          <a:effectLst>
            <a:outerShdw blurRad="44450" dist="27940" dir="5400000" algn="ctr">
              <a:srgbClr val="000000">
                <a:alpha val="3098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Bookman Old Style"/>
                <a:ea typeface="Bookman Old Style"/>
                <a:cs typeface="Bookman Old Style"/>
                <a:sym typeface="Bookman Old Style"/>
              </a:rPr>
              <a:t>GSU WAS RANKED BY UNIVERSITY HQ AS ONE OF THE</a:t>
            </a:r>
            <a:br>
              <a:rPr lang="en-US" sz="2000" b="1" i="0" u="none" strike="noStrike" cap="none" dirty="0">
                <a:solidFill>
                  <a:schemeClr val="lt1"/>
                </a:solidFill>
                <a:latin typeface="Bookman Old Style"/>
                <a:ea typeface="Bookman Old Style"/>
                <a:cs typeface="Bookman Old Style"/>
                <a:sym typeface="Bookman Old Style"/>
              </a:rPr>
            </a:br>
            <a:r>
              <a:rPr lang="en-US" sz="2000" b="1" i="0" u="sng" strike="noStrike" cap="none" dirty="0">
                <a:solidFill>
                  <a:srgbClr val="002060"/>
                </a:solidFill>
                <a:latin typeface="Bookman Old Style"/>
                <a:ea typeface="Bookman Old Style"/>
                <a:cs typeface="Bookman Old Style"/>
                <a:sym typeface="Bookman Old Style"/>
                <a:hlinkClick r:id="rId7">
                  <a:extLst>
                    <a:ext uri="{A12FA001-AC4F-418D-AE19-62706E023703}">
                      <ahyp:hlinkClr xmlns:ahyp="http://schemas.microsoft.com/office/drawing/2018/hyperlinkcolor" val="tx"/>
                    </a:ext>
                  </a:extLst>
                </a:hlinkClick>
              </a:rPr>
              <a:t>BEST MOST AFFORDABLE EARLY CHILDHOOD EDUCATION PROGRAMS</a:t>
            </a:r>
            <a:endParaRPr sz="1800" b="1" i="0" u="none" strike="noStrike" cap="none" dirty="0">
              <a:solidFill>
                <a:srgbClr val="002060"/>
              </a:solidFill>
              <a:latin typeface="Bookman Old Style"/>
              <a:ea typeface="Bookman Old Style"/>
              <a:cs typeface="Bookman Old Style"/>
              <a:sym typeface="Bookman Old Style"/>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8" name="Google Shape;478;p50"/>
          <p:cNvSpPr txBox="1">
            <a:spLocks noGrp="1"/>
          </p:cNvSpPr>
          <p:nvPr>
            <p:ph type="title"/>
          </p:nvPr>
        </p:nvSpPr>
        <p:spPr>
          <a:xfrm>
            <a:off x="561250" y="148465"/>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2800"/>
              <a:buNone/>
            </a:pPr>
            <a:r>
              <a:rPr lang="en-US" sz="2600" b="1" dirty="0">
                <a:solidFill>
                  <a:schemeClr val="accent2"/>
                </a:solidFill>
                <a:latin typeface="Bookman Old Style"/>
                <a:ea typeface="Bookman Old Style"/>
                <a:cs typeface="Bookman Old Style"/>
                <a:sym typeface="Bookman Old Style"/>
              </a:rPr>
              <a:t>PROGRAM OVERVIEW:</a:t>
            </a:r>
            <a:br>
              <a:rPr lang="en-US" sz="2600" b="1" dirty="0">
                <a:solidFill>
                  <a:schemeClr val="accent2"/>
                </a:solidFill>
                <a:latin typeface="Bookman Old Style"/>
                <a:ea typeface="Bookman Old Style"/>
                <a:cs typeface="Bookman Old Style"/>
                <a:sym typeface="Bookman Old Style"/>
              </a:rPr>
            </a:br>
            <a:r>
              <a:rPr lang="en-US" sz="2600" b="1" dirty="0">
                <a:solidFill>
                  <a:schemeClr val="accent2"/>
                </a:solidFill>
                <a:latin typeface="Bookman Old Style"/>
                <a:ea typeface="Bookman Old Style"/>
                <a:cs typeface="Bookman Old Style"/>
                <a:sym typeface="Bookman Old Style"/>
              </a:rPr>
              <a:t>BA OPTION 3, LICENSURE </a:t>
            </a:r>
            <a:br>
              <a:rPr lang="en-US" sz="2600" b="1" dirty="0">
                <a:solidFill>
                  <a:schemeClr val="accent2"/>
                </a:solidFill>
                <a:latin typeface="Bookman Old Style"/>
                <a:ea typeface="Bookman Old Style"/>
                <a:cs typeface="Bookman Old Style"/>
                <a:sym typeface="Bookman Old Style"/>
              </a:rPr>
            </a:br>
            <a:r>
              <a:rPr lang="en-US" sz="2600" b="1" dirty="0">
                <a:solidFill>
                  <a:schemeClr val="accent2"/>
                </a:solidFill>
                <a:latin typeface="Bookman Old Style"/>
                <a:ea typeface="Bookman Old Style"/>
                <a:cs typeface="Bookman Old Style"/>
                <a:sym typeface="Bookman Old Style"/>
              </a:rPr>
              <a:t>INCUMBENT WORKFORCE</a:t>
            </a:r>
            <a:endParaRPr dirty="0">
              <a:solidFill>
                <a:schemeClr val="accent2"/>
              </a:solidFill>
            </a:endParaRPr>
          </a:p>
        </p:txBody>
      </p:sp>
      <p:sp>
        <p:nvSpPr>
          <p:cNvPr id="475" name="Google Shape;475;p50"/>
          <p:cNvSpPr txBox="1">
            <a:spLocks noGrp="1"/>
          </p:cNvSpPr>
          <p:nvPr>
            <p:ph idx="1"/>
          </p:nvPr>
        </p:nvSpPr>
        <p:spPr>
          <a:xfrm>
            <a:off x="561250" y="1320089"/>
            <a:ext cx="11630750" cy="563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r>
              <a:rPr lang="en-US" sz="1400" b="1" dirty="0">
                <a:solidFill>
                  <a:schemeClr val="dk1"/>
                </a:solidFill>
                <a:latin typeface="Bookman Old Style"/>
                <a:ea typeface="Bookman Old Style"/>
                <a:cs typeface="Bookman Old Style"/>
                <a:sym typeface="Bookman Old Style"/>
              </a:rPr>
              <a:t>Candidates</a:t>
            </a:r>
            <a:r>
              <a:rPr lang="en-US" sz="1400" dirty="0">
                <a:solidFill>
                  <a:schemeClr val="dk1"/>
                </a:solidFill>
                <a:latin typeface="Bookman Old Style"/>
                <a:ea typeface="Bookman Old Style"/>
                <a:cs typeface="Bookman Old Style"/>
                <a:sym typeface="Bookman Old Style"/>
              </a:rPr>
              <a:t>: </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tx1"/>
                </a:solidFill>
                <a:latin typeface="Bookman Old Style"/>
                <a:ea typeface="Bookman Old Style"/>
                <a:cs typeface="Bookman Old Style"/>
                <a:sym typeface="Bookman Old Style"/>
              </a:rPr>
              <a:t>Students who do </a:t>
            </a:r>
            <a:r>
              <a:rPr lang="en-US" sz="1400" i="1" dirty="0">
                <a:solidFill>
                  <a:schemeClr val="tx1"/>
                </a:solidFill>
                <a:latin typeface="Bookman Old Style"/>
                <a:ea typeface="Bookman Old Style"/>
                <a:cs typeface="Bookman Old Style"/>
                <a:sym typeface="Bookman Old Style"/>
              </a:rPr>
              <a:t>not</a:t>
            </a:r>
            <a:r>
              <a:rPr lang="en-US" sz="1400" dirty="0">
                <a:solidFill>
                  <a:schemeClr val="tx1"/>
                </a:solidFill>
                <a:latin typeface="Bookman Old Style"/>
                <a:ea typeface="Bookman Old Style"/>
                <a:cs typeface="Bookman Old Style"/>
                <a:sym typeface="Bookman Old Style"/>
              </a:rPr>
              <a:t> have a bachelor’s degree</a:t>
            </a:r>
            <a:endParaRPr sz="1400" dirty="0">
              <a:solidFill>
                <a:schemeClr val="tx1"/>
              </a:solidFill>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tx1"/>
                </a:solidFill>
                <a:latin typeface="Bookman Old Style"/>
                <a:ea typeface="Bookman Old Style"/>
                <a:cs typeface="Bookman Old Style"/>
                <a:sym typeface="Bookman Old Style"/>
              </a:rPr>
              <a:t>Students who seek initial licensure with an endorsement in Early Childhood Education (birth to grade 2) </a:t>
            </a:r>
            <a:endParaRPr sz="1400" dirty="0">
              <a:solidFill>
                <a:schemeClr val="tx1"/>
              </a:solidFill>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tx1"/>
                </a:solidFill>
                <a:latin typeface="Bookman Old Style"/>
                <a:ea typeface="Bookman Old Style"/>
                <a:cs typeface="Bookman Old Style"/>
                <a:sym typeface="Bookman Old Style"/>
              </a:rPr>
              <a:t>Students must be working in the incumbent workforce </a:t>
            </a:r>
            <a:endParaRPr sz="1400" dirty="0">
              <a:solidFill>
                <a:schemeClr val="tx1"/>
              </a:solidFill>
              <a:latin typeface="Bookman Old Style"/>
              <a:ea typeface="Bookman Old Style"/>
              <a:cs typeface="Bookman Old Style"/>
              <a:sym typeface="Bookman Old Style"/>
            </a:endParaRPr>
          </a:p>
          <a:p>
            <a:pPr marL="914400" lvl="2" indent="-215900" algn="l" rtl="0">
              <a:lnSpc>
                <a:spcPct val="100000"/>
              </a:lnSpc>
              <a:spcBef>
                <a:spcPts val="0"/>
              </a:spcBef>
              <a:spcAft>
                <a:spcPts val="0"/>
              </a:spcAft>
              <a:buSzPts val="1400"/>
              <a:buFont typeface="Bookman Old Style"/>
              <a:buChar char="•"/>
            </a:pPr>
            <a:r>
              <a:rPr lang="en-US" sz="1400" dirty="0">
                <a:solidFill>
                  <a:schemeClr val="tx1"/>
                </a:solidFill>
                <a:latin typeface="Bookman Old Style"/>
                <a:ea typeface="Bookman Old Style"/>
                <a:cs typeface="Bookman Old Style"/>
                <a:sym typeface="Bookman Old Style"/>
              </a:rPr>
              <a:t>teacher in a childcare center or a paraprofessional in a school</a:t>
            </a:r>
            <a:endParaRPr sz="1400" dirty="0">
              <a:solidFill>
                <a:schemeClr val="tx1"/>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SzPts val="1600"/>
              <a:buNone/>
            </a:pPr>
            <a:r>
              <a:rPr lang="en-US" sz="1400" b="1" dirty="0">
                <a:solidFill>
                  <a:schemeClr val="dk1"/>
                </a:solidFill>
                <a:latin typeface="Bookman Old Style"/>
                <a:ea typeface="Bookman Old Style"/>
                <a:cs typeface="Bookman Old Style"/>
                <a:sym typeface="Bookman Old Style"/>
              </a:rPr>
              <a:t>Certifications earned</a:t>
            </a:r>
            <a:r>
              <a:rPr lang="en-US" sz="1400" dirty="0">
                <a:solidFill>
                  <a:schemeClr val="dk1"/>
                </a:solidFill>
                <a:latin typeface="Bookman Old Style"/>
                <a:ea typeface="Bookman Old Style"/>
                <a:cs typeface="Bookman Old Style"/>
                <a:sym typeface="Bookman Old Style"/>
              </a:rPr>
              <a:t>: </a:t>
            </a:r>
            <a:endParaRPr sz="1400" dirty="0">
              <a:solidFill>
                <a:schemeClr val="dk1"/>
              </a:solidFill>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Illinois Professional Educator License (PEL) </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Early Childhood Endorsement, Birth to Grade 2</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Early Childhood Special Education Approval Endorsement </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ESL Endorsement, PreK-12</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IL Gateways Credentials</a:t>
            </a:r>
            <a:endParaRPr sz="1400" dirty="0">
              <a:latin typeface="Bookman Old Style"/>
              <a:ea typeface="Bookman Old Style"/>
              <a:cs typeface="Bookman Old Style"/>
              <a:sym typeface="Bookman Old Style"/>
            </a:endParaRPr>
          </a:p>
          <a:p>
            <a:pPr marL="685800" lvl="2" indent="-2286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Early Childhood (ECE), levels 1-5, Infant Toddler (ITC), levels 1-3</a:t>
            </a:r>
            <a:endParaRPr sz="1400" dirty="0">
              <a:solidFill>
                <a:schemeClr val="dk1"/>
              </a:solidFill>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600"/>
              <a:buNone/>
            </a:pPr>
            <a:endParaRPr sz="1400" dirty="0">
              <a:solidFill>
                <a:schemeClr val="dk1"/>
              </a:solidFill>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600"/>
              <a:buNone/>
            </a:pPr>
            <a:r>
              <a:rPr lang="en-US" sz="1400" b="1" dirty="0">
                <a:solidFill>
                  <a:schemeClr val="dk1"/>
                </a:solidFill>
                <a:latin typeface="Bookman Old Style"/>
                <a:ea typeface="Bookman Old Style"/>
                <a:cs typeface="Bookman Old Style"/>
                <a:sym typeface="Bookman Old Style"/>
              </a:rPr>
              <a:t>All students enrolled in this program must complete 121 hours of coursework:</a:t>
            </a:r>
            <a:endParaRPr sz="1400" b="1"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49-52 hours in General Education coursework</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60 hours in Professional Education coursework</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18 hours in Teacher Specialization coursework (ESL) </a:t>
            </a:r>
            <a:endParaRPr sz="1400" dirty="0">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800"/>
              <a:buNone/>
            </a:pPr>
            <a:endParaRPr sz="1400" b="1" i="0" u="none" strike="noStrike" dirty="0">
              <a:solidFill>
                <a:srgbClr val="000000"/>
              </a:solidFill>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800"/>
              <a:buNone/>
            </a:pPr>
            <a:r>
              <a:rPr lang="en-US" sz="1400" b="1" i="0" u="none" strike="noStrike" dirty="0">
                <a:solidFill>
                  <a:srgbClr val="000000"/>
                </a:solidFill>
                <a:latin typeface="Bookman Old Style"/>
                <a:ea typeface="Bookman Old Style"/>
                <a:cs typeface="Bookman Old Style"/>
                <a:sym typeface="Bookman Old Style"/>
              </a:rPr>
              <a:t>Class Delivery</a:t>
            </a:r>
            <a:endParaRPr sz="1400" dirty="0">
              <a:latin typeface="Bookman Old Style"/>
              <a:ea typeface="Bookman Old Style"/>
              <a:cs typeface="Bookman Old Style"/>
              <a:sym typeface="Bookman Old Style"/>
            </a:endParaRPr>
          </a:p>
          <a:p>
            <a:pPr marL="457200" lvl="0" indent="-317500" algn="l" rtl="0">
              <a:lnSpc>
                <a:spcPct val="100000"/>
              </a:lnSpc>
              <a:spcBef>
                <a:spcPts val="0"/>
              </a:spcBef>
              <a:spcAft>
                <a:spcPts val="0"/>
              </a:spcAft>
              <a:buSzPts val="1400"/>
              <a:buFont typeface="Bookman Old Style"/>
              <a:buChar char="•"/>
            </a:pPr>
            <a:r>
              <a:rPr lang="en-US" sz="1400" i="0" u="none" strike="noStrike" dirty="0">
                <a:solidFill>
                  <a:srgbClr val="000000"/>
                </a:solidFill>
                <a:latin typeface="Bookman Old Style"/>
                <a:ea typeface="Bookman Old Style"/>
                <a:cs typeface="Bookman Old Style"/>
                <a:sym typeface="Bookman Old Style"/>
              </a:rPr>
              <a:t>Time: evening; </a:t>
            </a:r>
            <a:r>
              <a:rPr lang="en-US" sz="1400" dirty="0">
                <a:solidFill>
                  <a:schemeClr val="dk1"/>
                </a:solidFill>
                <a:latin typeface="Bookman Old Style"/>
                <a:ea typeface="Bookman Old Style"/>
                <a:cs typeface="Bookman Old Style"/>
                <a:sym typeface="Bookman Old Style"/>
              </a:rPr>
              <a:t>Modality: online synchronous (at a scheduled class time)</a:t>
            </a:r>
            <a:endParaRPr sz="1400" b="1" dirty="0">
              <a:solidFill>
                <a:schemeClr val="dk1"/>
              </a:solidFill>
              <a:latin typeface="Bookman Old Style"/>
              <a:ea typeface="Bookman Old Style"/>
              <a:cs typeface="Bookman Old Style"/>
              <a:sym typeface="Bookman Old Style"/>
            </a:endParaRPr>
          </a:p>
          <a:p>
            <a:pPr marL="0" lvl="0" indent="0" algn="l" rtl="0">
              <a:lnSpc>
                <a:spcPct val="100000"/>
              </a:lnSpc>
              <a:spcBef>
                <a:spcPts val="0"/>
              </a:spcBef>
              <a:spcAft>
                <a:spcPts val="0"/>
              </a:spcAft>
              <a:buSzPts val="1600"/>
              <a:buNone/>
            </a:pPr>
            <a:r>
              <a:rPr lang="en-US" sz="1400" b="1" dirty="0">
                <a:solidFill>
                  <a:schemeClr val="dk1"/>
                </a:solidFill>
                <a:latin typeface="Bookman Old Style"/>
                <a:ea typeface="Bookman Old Style"/>
                <a:cs typeface="Bookman Old Style"/>
                <a:sym typeface="Bookman Old Style"/>
              </a:rPr>
              <a:t>Program Highlights:</a:t>
            </a:r>
            <a:endParaRPr sz="1400" dirty="0">
              <a:latin typeface="Bookman Old Style"/>
              <a:ea typeface="Bookman Old Style"/>
              <a:cs typeface="Bookman Old Style"/>
              <a:sym typeface="Bookman Old Style"/>
            </a:endParaRP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Tuition may be 100% free</a:t>
            </a:r>
          </a:p>
          <a:p>
            <a:pPr marL="457200" lvl="1" indent="-215900" algn="l" rtl="0">
              <a:lnSpc>
                <a:spcPct val="100000"/>
              </a:lnSpc>
              <a:spcBef>
                <a:spcPts val="0"/>
              </a:spcBef>
              <a:spcAft>
                <a:spcPts val="0"/>
              </a:spcAft>
              <a:buSzPts val="1400"/>
              <a:buFont typeface="Bookman Old Style"/>
              <a:buChar char="•"/>
            </a:pPr>
            <a:r>
              <a:rPr lang="en-US" sz="1400" dirty="0">
                <a:solidFill>
                  <a:schemeClr val="dk1"/>
                </a:solidFill>
                <a:latin typeface="Bookman Old Style"/>
                <a:ea typeface="Bookman Old Style"/>
                <a:cs typeface="Bookman Old Style"/>
                <a:sym typeface="Bookman Old Style"/>
              </a:rPr>
              <a:t>All prior college coursework from an approved associate’s degree in ECE or Child Development can </a:t>
            </a:r>
          </a:p>
          <a:p>
            <a:pPr marL="241300" lvl="1" indent="0" algn="l" rtl="0">
              <a:lnSpc>
                <a:spcPct val="100000"/>
              </a:lnSpc>
              <a:spcBef>
                <a:spcPts val="0"/>
              </a:spcBef>
              <a:spcAft>
                <a:spcPts val="0"/>
              </a:spcAft>
              <a:buSzPts val="1400"/>
              <a:buNone/>
            </a:pPr>
            <a:r>
              <a:rPr lang="en-US" sz="1400" dirty="0">
                <a:solidFill>
                  <a:schemeClr val="dk1"/>
                </a:solidFill>
                <a:latin typeface="Bookman Old Style"/>
                <a:ea typeface="Bookman Old Style"/>
                <a:cs typeface="Bookman Old Style"/>
                <a:sym typeface="Bookman Old Style"/>
              </a:rPr>
              <a:t>be transferred</a:t>
            </a:r>
          </a:p>
        </p:txBody>
      </p:sp>
      <p:sp>
        <p:nvSpPr>
          <p:cNvPr id="476" name="Google Shape;476;p50"/>
          <p:cNvSpPr/>
          <p:nvPr/>
        </p:nvSpPr>
        <p:spPr>
          <a:xfrm rot="1064484">
            <a:off x="9522211" y="5095004"/>
            <a:ext cx="2300910" cy="1446827"/>
          </a:xfrm>
          <a:prstGeom prst="irregularSeal1">
            <a:avLst/>
          </a:prstGeom>
          <a:solidFill>
            <a:schemeClr val="accent3"/>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Gill Sans"/>
                <a:ea typeface="Gill Sans"/>
                <a:cs typeface="Gill Sans"/>
                <a:sym typeface="Gill Sans"/>
              </a:rPr>
              <a:t>Option 3</a:t>
            </a:r>
            <a:endParaRPr sz="1800" b="1" i="0" u="none" strike="noStrike" cap="none">
              <a:solidFill>
                <a:srgbClr val="FFFFFF"/>
              </a:solidFill>
              <a:latin typeface="Gill Sans"/>
              <a:ea typeface="Gill Sans"/>
              <a:cs typeface="Gill Sans"/>
              <a:sym typeface="Gill Sans"/>
            </a:endParaRPr>
          </a:p>
        </p:txBody>
      </p:sp>
      <p:pic>
        <p:nvPicPr>
          <p:cNvPr id="477" name="Google Shape;477;p50"/>
          <p:cNvPicPr preferRelativeResize="0"/>
          <p:nvPr/>
        </p:nvPicPr>
        <p:blipFill rotWithShape="1">
          <a:blip r:embed="rId3">
            <a:alphaModFix/>
          </a:blip>
          <a:srcRect/>
          <a:stretch/>
        </p:blipFill>
        <p:spPr>
          <a:xfrm>
            <a:off x="8001500" y="2037890"/>
            <a:ext cx="4005524" cy="2253400"/>
          </a:xfrm>
          <a:prstGeom prst="rect">
            <a:avLst/>
          </a:prstGeom>
          <a:noFill/>
          <a:ln>
            <a:noFill/>
          </a:ln>
        </p:spPr>
      </p:pic>
      <p:pic>
        <p:nvPicPr>
          <p:cNvPr id="479" name="Google Shape;479;p50"/>
          <p:cNvPicPr preferRelativeResize="0"/>
          <p:nvPr/>
        </p:nvPicPr>
        <p:blipFill rotWithShape="1">
          <a:blip r:embed="rId4">
            <a:alphaModFix/>
          </a:blip>
          <a:srcRect/>
          <a:stretch/>
        </p:blipFill>
        <p:spPr>
          <a:xfrm>
            <a:off x="10345741" y="265390"/>
            <a:ext cx="1109568" cy="10546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4"/>
          <p:cNvSpPr txBox="1"/>
          <p:nvPr/>
        </p:nvSpPr>
        <p:spPr>
          <a:xfrm>
            <a:off x="601004" y="1410216"/>
            <a:ext cx="10830000" cy="5047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Bookman Old Style"/>
                <a:ea typeface="Bookman Old Style"/>
                <a:cs typeface="Bookman Old Style"/>
                <a:sym typeface="Bookman Old Style"/>
              </a:rPr>
              <a:t>Field experiences are integrated into our program coursework to give students the opportunity to gain valuable training and professional connections.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Bookman Old Style"/>
                <a:ea typeface="Bookman Old Style"/>
                <a:cs typeface="Bookman Old Style"/>
                <a:sym typeface="Bookman Old Style"/>
              </a:rPr>
              <a:t>These experiences include </a:t>
            </a:r>
            <a:r>
              <a:rPr lang="en-US" sz="2000" b="1" i="0" u="none" strike="noStrike" cap="none" dirty="0">
                <a:solidFill>
                  <a:srgbClr val="000000"/>
                </a:solidFill>
                <a:latin typeface="Bookman Old Style"/>
                <a:ea typeface="Bookman Old Style"/>
                <a:cs typeface="Bookman Old Style"/>
                <a:sym typeface="Bookman Old Style"/>
              </a:rPr>
              <a:t>a variety of diverse settings from birth to 2</a:t>
            </a:r>
            <a:r>
              <a:rPr lang="en-US" sz="2000" b="1" i="0" u="none" strike="noStrike" cap="none" baseline="30000" dirty="0">
                <a:solidFill>
                  <a:srgbClr val="000000"/>
                </a:solidFill>
                <a:latin typeface="Bookman Old Style"/>
                <a:ea typeface="Bookman Old Style"/>
                <a:cs typeface="Bookman Old Style"/>
                <a:sym typeface="Bookman Old Style"/>
              </a:rPr>
              <a:t>nd</a:t>
            </a:r>
            <a:r>
              <a:rPr lang="en-US" sz="2000" b="1" i="0" u="none" strike="noStrike" cap="none" dirty="0">
                <a:solidFill>
                  <a:srgbClr val="000000"/>
                </a:solidFill>
                <a:latin typeface="Bookman Old Style"/>
                <a:ea typeface="Bookman Old Style"/>
                <a:cs typeface="Bookman Old Style"/>
                <a:sym typeface="Bookman Old Style"/>
              </a:rPr>
              <a:t> grade. </a:t>
            </a:r>
            <a:r>
              <a:rPr lang="en-US" sz="2000" b="0" i="0" u="none" strike="noStrike" cap="none" dirty="0">
                <a:solidFill>
                  <a:srgbClr val="000000"/>
                </a:solidFill>
                <a:latin typeface="Bookman Old Style"/>
                <a:ea typeface="Bookman Old Style"/>
                <a:cs typeface="Bookman Old Style"/>
                <a:sym typeface="Bookman Old Style"/>
              </a:rPr>
              <a:t>Candidates </a:t>
            </a:r>
            <a:r>
              <a:rPr lang="en-US" sz="2000" b="1" i="0" u="none" strike="noStrike" cap="none" dirty="0">
                <a:solidFill>
                  <a:srgbClr val="000000"/>
                </a:solidFill>
                <a:latin typeface="Bookman Old Style"/>
                <a:ea typeface="Bookman Old Style"/>
                <a:cs typeface="Bookman Old Style"/>
                <a:sym typeface="Bookman Old Style"/>
              </a:rPr>
              <a:t>observe, engage, and teach lessons </a:t>
            </a:r>
            <a:r>
              <a:rPr lang="en-US" sz="2000" b="0" i="0" u="none" strike="noStrike" cap="none" dirty="0">
                <a:solidFill>
                  <a:srgbClr val="000000"/>
                </a:solidFill>
                <a:latin typeface="Bookman Old Style"/>
                <a:ea typeface="Bookman Old Style"/>
                <a:cs typeface="Bookman Old Style"/>
                <a:sym typeface="Bookman Old Style"/>
              </a:rPr>
              <a:t>with infants/toddlers and children in preschool, kindergarten, and primary classrooms.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Bookman Old Style"/>
                <a:ea typeface="Bookman Old Style"/>
                <a:cs typeface="Bookman Old Style"/>
                <a:sym typeface="Bookman Old Style"/>
              </a:rPr>
              <a:t>Candidates work with </a:t>
            </a:r>
            <a:r>
              <a:rPr lang="en-US" sz="2000" b="1" i="0" u="none" strike="noStrike" cap="none" dirty="0">
                <a:solidFill>
                  <a:srgbClr val="000000"/>
                </a:solidFill>
                <a:latin typeface="Bookman Old Style"/>
                <a:ea typeface="Bookman Old Style"/>
                <a:cs typeface="Bookman Old Style"/>
                <a:sym typeface="Bookman Old Style"/>
              </a:rPr>
              <a:t>quality mentor teachers </a:t>
            </a:r>
            <a:r>
              <a:rPr lang="en-US" sz="2000" b="0" i="0" u="none" strike="noStrike" cap="none" dirty="0">
                <a:solidFill>
                  <a:srgbClr val="000000"/>
                </a:solidFill>
                <a:latin typeface="Bookman Old Style"/>
                <a:ea typeface="Bookman Old Style"/>
                <a:cs typeface="Bookman Old Style"/>
                <a:sym typeface="Bookman Old Style"/>
              </a:rPr>
              <a:t>who serve as models, offer opportunities to teach and practice skills, and provide guidance and feedback.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Bookman Old Style"/>
                <a:ea typeface="Bookman Old Style"/>
                <a:cs typeface="Bookman Old Style"/>
                <a:sym typeface="Bookman Old Style"/>
              </a:rPr>
              <a:t>Support is provided and scaffolded </a:t>
            </a:r>
            <a:r>
              <a:rPr lang="en-US" sz="2000" b="0" i="0" u="none" strike="noStrike" cap="none" dirty="0">
                <a:solidFill>
                  <a:srgbClr val="000000"/>
                </a:solidFill>
                <a:latin typeface="Bookman Old Style"/>
                <a:ea typeface="Bookman Old Style"/>
                <a:cs typeface="Bookman Old Style"/>
                <a:sym typeface="Bookman Old Style"/>
              </a:rPr>
              <a:t>throughout the program for field experiences prior to student teaching or practicum. </a:t>
            </a:r>
            <a:endParaRPr lang="en-US"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endParaRPr lang="en-US" b="0"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0"/>
              </a:spcBef>
              <a:spcAft>
                <a:spcPts val="0"/>
              </a:spcAft>
              <a:buClr>
                <a:srgbClr val="000000"/>
              </a:buClr>
              <a:buSzPts val="2000"/>
              <a:buFont typeface="Arial"/>
              <a:buNone/>
            </a:pPr>
            <a:endParaRPr b="0" i="0" u="none" strike="noStrike" cap="none" dirty="0">
              <a:solidFill>
                <a:srgbClr val="000000"/>
              </a:solidFill>
              <a:latin typeface="Bookman Old Style"/>
              <a:ea typeface="Bookman Old Style"/>
              <a:cs typeface="Bookman Old Style"/>
              <a:sym typeface="Bookman Old Style"/>
            </a:endParaRPr>
          </a:p>
          <a:p>
            <a:pPr marL="0" marR="0" lvl="0" indent="0" algn="l" rtl="0">
              <a:lnSpc>
                <a:spcPct val="100000"/>
              </a:lnSpc>
              <a:spcBef>
                <a:spcPts val="1200"/>
              </a:spcBef>
              <a:spcAft>
                <a:spcPts val="0"/>
              </a:spcAft>
              <a:buClr>
                <a:srgbClr val="000000"/>
              </a:buClr>
              <a:buSzPts val="1600"/>
              <a:buFont typeface="Arial"/>
              <a:buNone/>
            </a:pPr>
            <a:r>
              <a:rPr lang="en-US" sz="1600" b="0" i="0" u="none" strike="noStrike" cap="none" dirty="0">
                <a:solidFill>
                  <a:srgbClr val="000000"/>
                </a:solidFill>
                <a:latin typeface="Bookman Old Style"/>
                <a:ea typeface="Bookman Old Style"/>
                <a:cs typeface="Bookman Old Style"/>
                <a:sym typeface="Bookman Old Style"/>
              </a:rPr>
              <a:t>*some opportunities for job-embedded field experiences </a:t>
            </a:r>
            <a:endParaRPr sz="1600" b="0" i="0" u="none" strike="noStrike" cap="none" dirty="0">
              <a:solidFill>
                <a:srgbClr val="000000"/>
              </a:solidFill>
              <a:latin typeface="Bookman Old Style"/>
              <a:ea typeface="Bookman Old Style"/>
              <a:cs typeface="Bookman Old Style"/>
              <a:sym typeface="Bookman Old Style"/>
            </a:endParaRPr>
          </a:p>
        </p:txBody>
      </p:sp>
      <p:sp>
        <p:nvSpPr>
          <p:cNvPr id="670" name="Google Shape;670;p94"/>
          <p:cNvSpPr txBox="1"/>
          <p:nvPr/>
        </p:nvSpPr>
        <p:spPr>
          <a:xfrm>
            <a:off x="561307" y="201466"/>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262626"/>
              </a:buClr>
              <a:buSzPts val="2800"/>
              <a:buFont typeface="Gill Sans"/>
              <a:buNone/>
            </a:pPr>
            <a:r>
              <a:rPr lang="en-US" sz="4000" b="1" i="0" u="none" strike="noStrike" cap="none" dirty="0">
                <a:solidFill>
                  <a:srgbClr val="FF9933"/>
                </a:solidFill>
                <a:latin typeface="Bookman Old Style"/>
                <a:ea typeface="Bookman Old Style"/>
                <a:cs typeface="Bookman Old Style"/>
                <a:sym typeface="Bookman Old Style"/>
              </a:rPr>
              <a:t>FIELD EXPERIENCES</a:t>
            </a:r>
            <a:endParaRPr sz="4000" b="0" i="0" u="none" strike="noStrike" cap="none" dirty="0">
              <a:solidFill>
                <a:srgbClr val="FF9933"/>
              </a:solidFill>
              <a:latin typeface="Arial"/>
              <a:ea typeface="Arial"/>
              <a:cs typeface="Arial"/>
              <a:sym typeface="Arial"/>
            </a:endParaRPr>
          </a:p>
          <a:p>
            <a:pPr marL="0" marR="0" lvl="0" indent="0" algn="ctr" rtl="0">
              <a:lnSpc>
                <a:spcPct val="90000"/>
              </a:lnSpc>
              <a:spcBef>
                <a:spcPts val="0"/>
              </a:spcBef>
              <a:spcAft>
                <a:spcPts val="0"/>
              </a:spcAft>
              <a:buClr>
                <a:srgbClr val="262626"/>
              </a:buClr>
              <a:buSzPts val="2800"/>
              <a:buFont typeface="Gill Sans"/>
              <a:buNone/>
            </a:pPr>
            <a:r>
              <a:rPr lang="en-US" sz="4000" b="1" i="0" u="none" strike="noStrike" cap="none" dirty="0">
                <a:solidFill>
                  <a:srgbClr val="FF9933"/>
                </a:solidFill>
                <a:latin typeface="Bookman Old Style"/>
                <a:ea typeface="Bookman Old Style"/>
                <a:cs typeface="Bookman Old Style"/>
                <a:sym typeface="Bookman Old Style"/>
              </a:rPr>
              <a:t>OVERVIEW </a:t>
            </a:r>
            <a:endParaRPr sz="4000" b="0" i="0" u="none" strike="noStrike" cap="none" dirty="0">
              <a:solidFill>
                <a:srgbClr val="FF9933"/>
              </a:solidFill>
              <a:latin typeface="Arial"/>
              <a:ea typeface="Arial"/>
              <a:cs typeface="Arial"/>
              <a:sym typeface="Arial"/>
            </a:endParaRPr>
          </a:p>
        </p:txBody>
      </p:sp>
      <p:pic>
        <p:nvPicPr>
          <p:cNvPr id="671" name="Google Shape;671;p94"/>
          <p:cNvPicPr preferRelativeResize="0"/>
          <p:nvPr/>
        </p:nvPicPr>
        <p:blipFill rotWithShape="1">
          <a:blip r:embed="rId3">
            <a:alphaModFix/>
          </a:blip>
          <a:srcRect/>
          <a:stretch/>
        </p:blipFill>
        <p:spPr>
          <a:xfrm>
            <a:off x="10390129" y="222666"/>
            <a:ext cx="1109568" cy="10546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30" name="Google Shape;1030;g14789372598_0_187"/>
          <p:cNvSpPr txBox="1"/>
          <p:nvPr/>
        </p:nvSpPr>
        <p:spPr>
          <a:xfrm>
            <a:off x="561300" y="132217"/>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262626"/>
              </a:buClr>
              <a:buSzPts val="2800"/>
              <a:buFont typeface="Gill Sans"/>
              <a:buNone/>
            </a:pPr>
            <a:r>
              <a:rPr lang="en-US" sz="3600" b="1" dirty="0">
                <a:solidFill>
                  <a:srgbClr val="FF9933"/>
                </a:solidFill>
                <a:latin typeface="Bookman Old Style"/>
                <a:ea typeface="Bookman Old Style"/>
                <a:cs typeface="Bookman Old Style"/>
                <a:sym typeface="Bookman Old Style"/>
              </a:rPr>
              <a:t>PRIOR LEARNING ASSESSMENT (PLA)</a:t>
            </a:r>
            <a:endParaRPr b="0" i="0" u="none" strike="noStrike" cap="none" dirty="0">
              <a:solidFill>
                <a:srgbClr val="FF9933"/>
              </a:solidFill>
              <a:latin typeface="Arial"/>
              <a:ea typeface="Arial"/>
              <a:cs typeface="Arial"/>
              <a:sym typeface="Arial"/>
            </a:endParaRPr>
          </a:p>
        </p:txBody>
      </p:sp>
      <p:pic>
        <p:nvPicPr>
          <p:cNvPr id="1031" name="Google Shape;1031;g14789372598_0_187"/>
          <p:cNvPicPr preferRelativeResize="0"/>
          <p:nvPr/>
        </p:nvPicPr>
        <p:blipFill rotWithShape="1">
          <a:blip r:embed="rId3">
            <a:alphaModFix/>
          </a:blip>
          <a:srcRect/>
          <a:stretch/>
        </p:blipFill>
        <p:spPr>
          <a:xfrm>
            <a:off x="10505539" y="132217"/>
            <a:ext cx="1109568" cy="1054699"/>
          </a:xfrm>
          <a:prstGeom prst="rect">
            <a:avLst/>
          </a:prstGeom>
          <a:noFill/>
          <a:ln>
            <a:noFill/>
          </a:ln>
        </p:spPr>
      </p:pic>
      <p:sp>
        <p:nvSpPr>
          <p:cNvPr id="3" name="Text Box 2">
            <a:extLst>
              <a:ext uri="{FF2B5EF4-FFF2-40B4-BE49-F238E27FC236}">
                <a16:creationId xmlns:a16="http://schemas.microsoft.com/office/drawing/2014/main" id="{6D4C4500-5869-CE19-A2DD-B7F9EC2E7820}"/>
              </a:ext>
            </a:extLst>
          </p:cNvPr>
          <p:cNvSpPr txBox="1"/>
          <p:nvPr/>
        </p:nvSpPr>
        <p:spPr>
          <a:xfrm>
            <a:off x="8449326" y="4754742"/>
            <a:ext cx="3100704" cy="1054699"/>
          </a:xfrm>
          <a:prstGeom prst="rect">
            <a:avLst/>
          </a:prstGeom>
          <a:solidFill>
            <a:srgbClr val="00B0F0"/>
          </a:solid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ts val="1800"/>
              </a:lnSpc>
              <a:spcBef>
                <a:spcPts val="0"/>
              </a:spcBef>
              <a:spcAft>
                <a:spcPts val="0"/>
              </a:spcAft>
            </a:pPr>
            <a:r>
              <a:rPr lang="en-US" sz="2000" u="sng" dirty="0">
                <a:solidFill>
                  <a:srgbClr val="000000"/>
                </a:solidFill>
                <a:effectLst>
                  <a:outerShdw blurRad="38100" dist="19050" dir="2700000" algn="tl">
                    <a:schemeClr val="dk1">
                      <a:alpha val="40000"/>
                    </a:schemeClr>
                  </a:outerShdw>
                </a:effectLst>
                <a:latin typeface="Bookman Old Style" panose="02050604050505020204" pitchFamily="18" charset="0"/>
                <a:ea typeface="Calibri" panose="020F0502020204030204" pitchFamily="34" charset="0"/>
                <a:cs typeface="Calibri" panose="020F0502020204030204" pitchFamily="34" charset="0"/>
              </a:rPr>
              <a:t>Interested?</a:t>
            </a:r>
            <a:endParaRPr lang="en-US"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ctr">
              <a:lnSpc>
                <a:spcPts val="1800"/>
              </a:lnSpc>
              <a:spcBef>
                <a:spcPts val="0"/>
              </a:spcBef>
              <a:spcAft>
                <a:spcPts val="0"/>
              </a:spcAft>
            </a:pPr>
            <a:r>
              <a:rPr lang="en-US"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Times New Roman" panose="02020603050405020304" pitchFamily="18" charset="0"/>
                <a:cs typeface="Calibri" panose="020F0502020204030204" pitchFamily="34" charset="0"/>
              </a:rPr>
              <a:t>Contact: </a:t>
            </a:r>
            <a:r>
              <a:rPr lang="en-US" dirty="0">
                <a:solidFill>
                  <a:srgbClr val="000000"/>
                </a:solidFill>
                <a:effectLst>
                  <a:outerShdw blurRad="38100" dist="19050" dir="2700000" algn="tl">
                    <a:schemeClr val="dk1">
                      <a:alpha val="40000"/>
                    </a:schemeClr>
                  </a:outerShdw>
                </a:effectLst>
                <a:latin typeface="Bookman Old Style" panose="02050604050505020204" pitchFamily="18" charset="0"/>
                <a:ea typeface="Times New Roman" panose="02020603050405020304" pitchFamily="18" charset="0"/>
                <a:cs typeface="Calibri" panose="020F0502020204030204" pitchFamily="34" charset="0"/>
              </a:rPr>
              <a:t>Jackie Snyder</a:t>
            </a:r>
            <a:endParaRPr lang="en-US"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ctr">
              <a:lnSpc>
                <a:spcPts val="1800"/>
              </a:lnSpc>
              <a:spcBef>
                <a:spcPts val="0"/>
              </a:spcBef>
              <a:spcAft>
                <a:spcPts val="0"/>
              </a:spcAft>
            </a:pPr>
            <a:r>
              <a:rPr lang="en-US" dirty="0">
                <a:effectLst>
                  <a:outerShdw blurRad="38100" dist="19050" dir="2700000" algn="tl">
                    <a:schemeClr val="dk1">
                      <a:alpha val="40000"/>
                    </a:schemeClr>
                  </a:outerShdw>
                </a:effectLst>
                <a:latin typeface="Bookman Old Style" panose="02050604050505020204" pitchFamily="18" charset="0"/>
                <a:ea typeface="Times New Roman" panose="02020603050405020304" pitchFamily="18" charset="0"/>
                <a:cs typeface="Calibri" panose="020F0502020204030204" pitchFamily="34" charset="0"/>
              </a:rPr>
              <a:t>jsnyder5@govst.edu</a:t>
            </a:r>
            <a:endParaRPr lang="en-US"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ctr">
              <a:lnSpc>
                <a:spcPts val="1800"/>
              </a:lnSpc>
              <a:spcBef>
                <a:spcPts val="0"/>
              </a:spcBef>
              <a:spcAft>
                <a:spcPts val="0"/>
              </a:spcAft>
            </a:pPr>
            <a:r>
              <a:rPr lang="en-US"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Times New Roman" panose="02020603050405020304" pitchFamily="18" charset="0"/>
                <a:cs typeface="Calibri" panose="020F0502020204030204" pitchFamily="34" charset="0"/>
              </a:rPr>
              <a:t>708.534.6979</a:t>
            </a:r>
            <a:r>
              <a:rPr lang="en-US" sz="4400"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Times New Roman" panose="02020603050405020304" pitchFamily="18" charset="0"/>
                <a:cs typeface="Calibri" panose="020F0502020204030204" pitchFamily="34" charset="0"/>
              </a:rPr>
              <a:t> </a:t>
            </a:r>
            <a:endParaRPr lang="en-US" sz="20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0" name="Text Box 5">
            <a:extLst>
              <a:ext uri="{FF2B5EF4-FFF2-40B4-BE49-F238E27FC236}">
                <a16:creationId xmlns:a16="http://schemas.microsoft.com/office/drawing/2014/main" id="{2B6D9B2A-3EAE-6EF1-E601-BDBB8F87D386}"/>
              </a:ext>
            </a:extLst>
          </p:cNvPr>
          <p:cNvSpPr txBox="1"/>
          <p:nvPr/>
        </p:nvSpPr>
        <p:spPr>
          <a:xfrm>
            <a:off x="2782537" y="1354862"/>
            <a:ext cx="3172460" cy="60632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b="1"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Calibri" panose="020F0502020204030204" pitchFamily="34" charset="0"/>
                <a:cs typeface="Times New Roman" panose="02020603050405020304" pitchFamily="18" charset="0"/>
              </a:rPr>
              <a:t>Interested in a degree in Early Childhood Education?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6">
            <a:extLst>
              <a:ext uri="{FF2B5EF4-FFF2-40B4-BE49-F238E27FC236}">
                <a16:creationId xmlns:a16="http://schemas.microsoft.com/office/drawing/2014/main" id="{2DBED44E-D6C2-A0A4-0486-074ED47673E0}"/>
              </a:ext>
            </a:extLst>
          </p:cNvPr>
          <p:cNvSpPr txBox="1"/>
          <p:nvPr/>
        </p:nvSpPr>
        <p:spPr>
          <a:xfrm>
            <a:off x="6237005" y="1342318"/>
            <a:ext cx="3762673" cy="60632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b="1"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Calibri" panose="020F0502020204030204" pitchFamily="34" charset="0"/>
                <a:cs typeface="Times New Roman" panose="02020603050405020304" pitchFamily="18" charset="0"/>
              </a:rPr>
              <a:t>Have work experience in an Early Childhood center or school?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8">
            <a:extLst>
              <a:ext uri="{FF2B5EF4-FFF2-40B4-BE49-F238E27FC236}">
                <a16:creationId xmlns:a16="http://schemas.microsoft.com/office/drawing/2014/main" id="{4990F7BE-CAE0-8538-73DB-040FAEB821AC}"/>
              </a:ext>
            </a:extLst>
          </p:cNvPr>
          <p:cNvSpPr txBox="1"/>
          <p:nvPr/>
        </p:nvSpPr>
        <p:spPr>
          <a:xfrm>
            <a:off x="3847465" y="2086727"/>
            <a:ext cx="4497070" cy="1477010"/>
          </a:xfrm>
          <a:prstGeom prst="rect">
            <a:avLst/>
          </a:prstGeom>
          <a:noFill/>
          <a:ln w="38100">
            <a:solidFill>
              <a:srgbClr val="FFFF00"/>
            </a:solid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gn="ctr">
              <a:lnSpc>
                <a:spcPct val="107000"/>
              </a:lnSpc>
              <a:spcBef>
                <a:spcPts val="0"/>
              </a:spcBef>
              <a:spcAft>
                <a:spcPts val="800"/>
              </a:spcAft>
            </a:pPr>
            <a:r>
              <a:rPr lang="en-US" sz="1600"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Calibri" panose="020F0502020204030204" pitchFamily="34" charset="0"/>
                <a:cs typeface="Times New Roman" panose="02020603050405020304" pitchFamily="18" charset="0"/>
              </a:rPr>
              <a:t>If yes to both, take the Prior Learning Assessment (PLA)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dirty="0">
                <a:ln>
                  <a:noFill/>
                </a:ln>
                <a:solidFill>
                  <a:srgbClr val="000000"/>
                </a:solidFill>
                <a:effectLst>
                  <a:outerShdw blurRad="38100" dist="19050" dir="2700000" algn="tl">
                    <a:schemeClr val="dk1">
                      <a:alpha val="40000"/>
                    </a:schemeClr>
                  </a:outerShdw>
                </a:effectLst>
                <a:latin typeface="Bookman Old Style" panose="02050604050505020204" pitchFamily="18" charset="0"/>
                <a:ea typeface="Calibri" panose="020F0502020204030204" pitchFamily="34" charset="0"/>
                <a:cs typeface="Times New Roman" panose="02020603050405020304" pitchFamily="18" charset="0"/>
              </a:rPr>
              <a:t>You can earn credit for a course in the ECE program at Governors 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9">
            <a:extLst>
              <a:ext uri="{FF2B5EF4-FFF2-40B4-BE49-F238E27FC236}">
                <a16:creationId xmlns:a16="http://schemas.microsoft.com/office/drawing/2014/main" id="{266E4F69-8DFD-2E4E-19D6-1E17ED567878}"/>
              </a:ext>
            </a:extLst>
          </p:cNvPr>
          <p:cNvSpPr txBox="1"/>
          <p:nvPr/>
        </p:nvSpPr>
        <p:spPr>
          <a:xfrm>
            <a:off x="576900" y="3781224"/>
            <a:ext cx="7340434" cy="3102581"/>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1371600" marR="0">
              <a:spcBef>
                <a:spcPts val="0"/>
              </a:spcBef>
              <a:spcAft>
                <a:spcPts val="0"/>
              </a:spcAft>
            </a:pPr>
            <a:r>
              <a:rPr lang="en-US" sz="1400" b="1"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en-US" b="1" u="sng"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Criteria</a:t>
            </a:r>
            <a:r>
              <a:rPr lang="en-US" sz="1400" b="1" u="sng"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p>
          <a:p>
            <a:pPr marL="1371600" marR="0">
              <a:spcBef>
                <a:spcPts val="0"/>
              </a:spcBef>
              <a:spcAft>
                <a:spcPts val="0"/>
              </a:spcAft>
            </a:pPr>
            <a:endParaRPr lang="en-US" sz="1200" b="1" u="sng" dirty="0">
              <a:effectLst/>
              <a:latin typeface="Bookman Old Style" panose="02050604050505020204" pitchFamily="18" charset="0"/>
              <a:ea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solidFill>
                  <a:srgbClr val="000000"/>
                </a:solidFill>
                <a:effectLst/>
                <a:latin typeface="Bookman Old Style" panose="02050604050505020204" pitchFamily="18" charset="0"/>
                <a:ea typeface="Calibri" panose="020F0502020204030204" pitchFamily="34" charset="0"/>
              </a:rPr>
              <a:t>Do you work in the early childhood education field, either as a teacher in a childcare center or a paraprofessional in a school? Or do you have experience as a teacher or a paraprofessional? </a:t>
            </a:r>
            <a:endParaRPr lang="en-US" sz="1200" dirty="0">
              <a:effectLst/>
              <a:latin typeface="Bookman Old Style" panose="02050604050505020204" pitchFamily="18" charset="0"/>
              <a:ea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solidFill>
                  <a:srgbClr val="000000"/>
                </a:solidFill>
                <a:effectLst/>
                <a:latin typeface="Bookman Old Style" panose="02050604050505020204" pitchFamily="18" charset="0"/>
                <a:ea typeface="Calibri" panose="020F0502020204030204" pitchFamily="34" charset="0"/>
              </a:rPr>
              <a:t>Do you have an Illinois Gateways account/membership? </a:t>
            </a:r>
            <a:endParaRPr lang="en-US" sz="1200" dirty="0">
              <a:effectLst/>
              <a:latin typeface="Bookman Old Style" panose="02050604050505020204" pitchFamily="18" charset="0"/>
              <a:ea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solidFill>
                  <a:srgbClr val="000000"/>
                </a:solidFill>
                <a:effectLst/>
                <a:latin typeface="Bookman Old Style" panose="02050604050505020204" pitchFamily="18" charset="0"/>
                <a:ea typeface="Calibri" panose="020F0502020204030204" pitchFamily="34" charset="0"/>
              </a:rPr>
              <a:t>Are you wanting to enroll in the Early Childhood Education program at GSU?</a:t>
            </a:r>
            <a:endParaRPr lang="en-US" sz="1200" dirty="0">
              <a:effectLst/>
              <a:latin typeface="Bookman Old Style" panose="02050604050505020204" pitchFamily="18" charset="0"/>
              <a:ea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solidFill>
                  <a:srgbClr val="000000"/>
                </a:solidFill>
                <a:effectLst/>
                <a:latin typeface="Bookman Old Style" panose="02050604050505020204" pitchFamily="18" charset="0"/>
                <a:ea typeface="Calibri" panose="020F0502020204030204" pitchFamily="34" charset="0"/>
              </a:rPr>
              <a:t>Are you able to complete the PLA between May-July 2023?</a:t>
            </a:r>
            <a:endParaRPr lang="en-US" sz="1200" dirty="0">
              <a:effectLst/>
              <a:latin typeface="Bookman Old Style" panose="02050604050505020204" pitchFamily="18" charset="0"/>
              <a:ea typeface="Calibri" panose="020F0502020204030204" pitchFamily="34" charset="0"/>
            </a:endParaRPr>
          </a:p>
          <a:p>
            <a:pPr marL="342900" marR="0" lvl="0" indent="-342900">
              <a:lnSpc>
                <a:spcPct val="115000"/>
              </a:lnSpc>
              <a:spcBef>
                <a:spcPts val="0"/>
              </a:spcBef>
              <a:spcAft>
                <a:spcPts val="0"/>
              </a:spcAft>
              <a:buFont typeface="Wingdings" panose="05000000000000000000" pitchFamily="2" charset="2"/>
              <a:buChar char=""/>
            </a:pPr>
            <a:r>
              <a:rPr lang="en-US" sz="1400" dirty="0">
                <a:solidFill>
                  <a:srgbClr val="000000"/>
                </a:solidFill>
                <a:effectLst/>
                <a:latin typeface="Bookman Old Style" panose="02050604050505020204" pitchFamily="18" charset="0"/>
                <a:ea typeface="Calibri" panose="020F0502020204030204" pitchFamily="34" charset="0"/>
              </a:rPr>
              <a:t>Are you able to attend a required short information session to learn about the next steps? This session will be held virtually in the near future (TBD). </a:t>
            </a:r>
            <a:endParaRPr lang="en-US" sz="1200" dirty="0">
              <a:effectLst/>
              <a:latin typeface="Bookman Old Style" panose="02050604050505020204" pitchFamily="18" charset="0"/>
              <a:ea typeface="Calibri" panose="020F0502020204030204" pitchFamily="34" charset="0"/>
            </a:endParaRPr>
          </a:p>
          <a:p>
            <a:pPr marL="0" marR="0" algn="ctr">
              <a:lnSpc>
                <a:spcPct val="107000"/>
              </a:lnSpc>
              <a:spcBef>
                <a:spcPts val="0"/>
              </a:spcBef>
              <a:spcAft>
                <a:spcPts val="800"/>
              </a:spcAft>
            </a:pPr>
            <a:r>
              <a:rPr lang="en-US" sz="36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1622F0-95E7-76C3-0FA7-DCED4B47B9D3}"/>
              </a:ext>
            </a:extLst>
          </p:cNvPr>
          <p:cNvSpPr>
            <a:spLocks noGrp="1"/>
          </p:cNvSpPr>
          <p:nvPr>
            <p:ph idx="1"/>
          </p:nvPr>
        </p:nvSpPr>
        <p:spPr>
          <a:xfrm>
            <a:off x="394283" y="1429304"/>
            <a:ext cx="11425805" cy="5428695"/>
          </a:xfrm>
        </p:spPr>
        <p:txBody>
          <a:bodyPr>
            <a:normAutofit lnSpcReduction="10000"/>
          </a:bodyPr>
          <a:lstStyle/>
          <a:p>
            <a:pPr marL="45720" indent="0" algn="ctr">
              <a:buNone/>
            </a:pPr>
            <a:r>
              <a:rPr lang="en-US" sz="2400" dirty="0">
                <a:solidFill>
                  <a:schemeClr val="tx1"/>
                </a:solidFill>
                <a:latin typeface="Bookman Old Style" panose="02050604050505020204" pitchFamily="18" charset="0"/>
                <a:ea typeface="Arial" panose="020B0604020202020204" pitchFamily="34" charset="0"/>
                <a:cs typeface="Arial" panose="020B0604020202020204" pitchFamily="34" charset="0"/>
              </a:rPr>
              <a:t>The ECACE Scholarship </a:t>
            </a:r>
            <a:r>
              <a:rPr lang="en-US" sz="2400" dirty="0">
                <a:solidFill>
                  <a:schemeClr val="tx1"/>
                </a:solidFill>
                <a:effectLst/>
                <a:latin typeface="Bookman Old Style" panose="02050604050505020204" pitchFamily="18" charset="0"/>
                <a:ea typeface="Arial" panose="020B0604020202020204" pitchFamily="34" charset="0"/>
                <a:cs typeface="Arial" panose="020B0604020202020204" pitchFamily="34" charset="0"/>
              </a:rPr>
              <a:t>cover up to the total cost of attendance after other financial aid received costs.  Such as tuition and fees, room and board, books and supplies. </a:t>
            </a:r>
          </a:p>
          <a:p>
            <a:pPr marL="45720" indent="0" algn="ctr">
              <a:buNone/>
            </a:pPr>
            <a:r>
              <a:rPr lang="en-US" b="1" dirty="0">
                <a:solidFill>
                  <a:srgbClr val="FF0000"/>
                </a:solidFill>
                <a:latin typeface="Bookman Old Style" panose="02050604050505020204" pitchFamily="18" charset="0"/>
                <a:cs typeface="Arial" panose="020B0604020202020204" pitchFamily="34" charset="0"/>
              </a:rPr>
              <a:t>This scholarship is GUARANTEED if you meet all requirements!</a:t>
            </a:r>
            <a:endParaRPr lang="en-US" dirty="0">
              <a:solidFill>
                <a:schemeClr val="tx1"/>
              </a:solidFill>
              <a:latin typeface="Bookman Old Style" panose="02050604050505020204" pitchFamily="18" charset="0"/>
            </a:endParaRPr>
          </a:p>
          <a:p>
            <a:pPr algn="ctr"/>
            <a:r>
              <a:rPr lang="en-US" sz="1900" dirty="0">
                <a:solidFill>
                  <a:schemeClr val="tx1"/>
                </a:solidFill>
                <a:latin typeface="Bookman Old Style" panose="02050604050505020204" pitchFamily="18" charset="0"/>
              </a:rPr>
              <a:t>Currently, students must be a junior/senior at GSU enrolled in the Early Childhood BA program and is working or has ever worked in an early childhood setting.  </a:t>
            </a:r>
          </a:p>
          <a:p>
            <a:pPr algn="ctr"/>
            <a:r>
              <a:rPr lang="en-US" sz="1900" dirty="0">
                <a:solidFill>
                  <a:schemeClr val="tx1"/>
                </a:solidFill>
                <a:latin typeface="Bookman Old Style" panose="02050604050505020204" pitchFamily="18" charset="0"/>
              </a:rPr>
              <a:t>In the Fall this is changing!</a:t>
            </a:r>
            <a:endParaRPr lang="en-US" sz="1900" b="0" i="0" dirty="0">
              <a:solidFill>
                <a:schemeClr val="tx1"/>
              </a:solidFill>
              <a:effectLst/>
              <a:latin typeface="Bookman Old Style" panose="02050604050505020204" pitchFamily="18" charset="0"/>
            </a:endParaRPr>
          </a:p>
          <a:p>
            <a:pPr algn="ctr"/>
            <a:r>
              <a:rPr lang="en-US" sz="1900" b="0" i="0" dirty="0">
                <a:solidFill>
                  <a:schemeClr val="tx1"/>
                </a:solidFill>
                <a:effectLst/>
                <a:latin typeface="Bookman Old Style" panose="02050604050505020204" pitchFamily="18" charset="0"/>
              </a:rPr>
              <a:t>This program was created to address the shortage of qualified early childhood educators by encouraging the pursuit of credentials and advancement of already-held degrees in early childhood education, with an aim toward building a strong, well-prepared workforce.</a:t>
            </a:r>
          </a:p>
          <a:p>
            <a:pPr algn="ctr"/>
            <a:r>
              <a:rPr lang="en-US" sz="1900" dirty="0">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rPr>
              <a:t>ECACE is a “last financial option”.  This means that all other scholarships and grants received will be used first.  After that, ECACE will take place and potentially cover the rest.  If you have student loans, financial aid could potentially cancel these and ECACE can cover them. </a:t>
            </a:r>
            <a:endParaRPr lang="en-US" sz="1900" b="1"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endParaRPr>
          </a:p>
          <a:p>
            <a:pPr algn="ctr"/>
            <a:r>
              <a:rPr lang="en-US" sz="1900" dirty="0">
                <a:ln w="0"/>
                <a:solidFill>
                  <a:schemeClr val="tx1"/>
                </a:solidFill>
                <a:latin typeface="Bookman Old Style" panose="02050604050505020204" pitchFamily="18" charset="0"/>
              </a:rPr>
              <a:t>Debt Relief-ECACE can potentially cover past student debt if students are enrolled in an Early Childhood program!</a:t>
            </a:r>
            <a:endParaRPr lang="en-US" sz="1900" dirty="0">
              <a:solidFill>
                <a:schemeClr val="tx1"/>
              </a:solidFill>
              <a:highlight>
                <a:srgbClr val="FFFF00"/>
              </a:highlight>
              <a:latin typeface="Bookman Old Style" panose="02050604050505020204" pitchFamily="18" charset="0"/>
            </a:endParaRPr>
          </a:p>
          <a:p>
            <a:pPr marL="45720" indent="0" algn="ctr">
              <a:buNone/>
            </a:pPr>
            <a:endParaRPr lang="en-US" sz="3000" b="1" dirty="0">
              <a:latin typeface="Bookman Old Style" panose="02050604050505020204" pitchFamily="18" charset="0"/>
            </a:endParaRPr>
          </a:p>
        </p:txBody>
      </p:sp>
      <p:sp>
        <p:nvSpPr>
          <p:cNvPr id="4" name="Google Shape;857;g14789372598_0_235">
            <a:extLst>
              <a:ext uri="{FF2B5EF4-FFF2-40B4-BE49-F238E27FC236}">
                <a16:creationId xmlns:a16="http://schemas.microsoft.com/office/drawing/2014/main" id="{E9B5521B-7798-291C-B174-51CBAF3D8DE7}"/>
              </a:ext>
            </a:extLst>
          </p:cNvPr>
          <p:cNvSpPr txBox="1"/>
          <p:nvPr/>
        </p:nvSpPr>
        <p:spPr>
          <a:xfrm>
            <a:off x="569100" y="213450"/>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262626"/>
              </a:buClr>
              <a:buSzPts val="2800"/>
              <a:buFont typeface="Gill Sans"/>
              <a:buNone/>
            </a:pPr>
            <a:r>
              <a:rPr lang="en-US" sz="4000" b="1" dirty="0">
                <a:solidFill>
                  <a:srgbClr val="FF9933"/>
                </a:solidFill>
                <a:latin typeface="Bookman Old Style"/>
                <a:ea typeface="Bookman Old Style"/>
                <a:cs typeface="Bookman Old Style"/>
                <a:sym typeface="Bookman Old Style"/>
              </a:rPr>
              <a:t>ECACE SCHOLARSHIP</a:t>
            </a:r>
            <a:endParaRPr sz="4000" b="1" i="0" u="none" strike="noStrike" cap="none" dirty="0">
              <a:solidFill>
                <a:srgbClr val="FF9933"/>
              </a:solidFill>
              <a:latin typeface="Bookman Old Style"/>
              <a:ea typeface="Bookman Old Style"/>
              <a:cs typeface="Bookman Old Style"/>
              <a:sym typeface="Bookman Old Style"/>
            </a:endParaRPr>
          </a:p>
        </p:txBody>
      </p:sp>
      <p:pic>
        <p:nvPicPr>
          <p:cNvPr id="2" name="Picture 1" descr="Logo">
            <a:extLst>
              <a:ext uri="{FF2B5EF4-FFF2-40B4-BE49-F238E27FC236}">
                <a16:creationId xmlns:a16="http://schemas.microsoft.com/office/drawing/2014/main" id="{C41FF1BB-605B-A22A-6D56-01EAA107B10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60648" b="-9522"/>
          <a:stretch/>
        </p:blipFill>
        <p:spPr>
          <a:xfrm>
            <a:off x="889548" y="350587"/>
            <a:ext cx="1698300" cy="822825"/>
          </a:xfrm>
          <a:prstGeom prst="rect">
            <a:avLst/>
          </a:prstGeom>
        </p:spPr>
      </p:pic>
      <p:pic>
        <p:nvPicPr>
          <p:cNvPr id="5" name="Google Shape;1031;g14789372598_0_187">
            <a:extLst>
              <a:ext uri="{FF2B5EF4-FFF2-40B4-BE49-F238E27FC236}">
                <a16:creationId xmlns:a16="http://schemas.microsoft.com/office/drawing/2014/main" id="{2CD72332-419D-488B-26D8-6756DE15FD5C}"/>
              </a:ext>
            </a:extLst>
          </p:cNvPr>
          <p:cNvPicPr preferRelativeResize="0"/>
          <p:nvPr/>
        </p:nvPicPr>
        <p:blipFill rotWithShape="1">
          <a:blip r:embed="rId4">
            <a:alphaModFix/>
          </a:blip>
          <a:srcRect/>
          <a:stretch/>
        </p:blipFill>
        <p:spPr>
          <a:xfrm>
            <a:off x="10295814" y="234649"/>
            <a:ext cx="1109568" cy="1054699"/>
          </a:xfrm>
          <a:prstGeom prst="rect">
            <a:avLst/>
          </a:prstGeom>
          <a:noFill/>
          <a:ln>
            <a:noFill/>
          </a:ln>
        </p:spPr>
      </p:pic>
    </p:spTree>
    <p:extLst>
      <p:ext uri="{BB962C8B-B14F-4D97-AF65-F5344CB8AC3E}">
        <p14:creationId xmlns:p14="http://schemas.microsoft.com/office/powerpoint/2010/main" val="1972960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14789372598_0_187"/>
          <p:cNvSpPr txBox="1">
            <a:spLocks noGrp="1"/>
          </p:cNvSpPr>
          <p:nvPr>
            <p:ph idx="1"/>
          </p:nvPr>
        </p:nvSpPr>
        <p:spPr>
          <a:xfrm>
            <a:off x="561300" y="1312200"/>
            <a:ext cx="11053800" cy="5199198"/>
          </a:xfrm>
          <a:prstGeom prst="rect">
            <a:avLst/>
          </a:prstGeom>
          <a:noFill/>
          <a:ln>
            <a:noFill/>
          </a:ln>
        </p:spPr>
        <p:txBody>
          <a:bodyPr spcFirstLastPara="1" wrap="square" lIns="91425" tIns="45700" rIns="91425" bIns="45700" anchor="t" anchorCtr="0">
            <a:noAutofit/>
          </a:bodyPr>
          <a:lstStyle/>
          <a:p>
            <a:pPr marL="45720" indent="0" algn="ctr">
              <a:buNone/>
            </a:pPr>
            <a:r>
              <a:rPr lang="en-US" sz="2400" b="1" u="sng" dirty="0">
                <a:solidFill>
                  <a:schemeClr val="tx1"/>
                </a:solidFill>
                <a:latin typeface="Bookman Old Style" panose="02050604050505020204" pitchFamily="18" charset="0"/>
              </a:rPr>
              <a:t>Transfer Information</a:t>
            </a:r>
          </a:p>
          <a:p>
            <a:r>
              <a:rPr lang="en-US" sz="1600" b="1" dirty="0">
                <a:solidFill>
                  <a:schemeClr val="tx1"/>
                </a:solidFill>
                <a:latin typeface="Bookman Old Style" panose="02050604050505020204" pitchFamily="18" charset="0"/>
              </a:rPr>
              <a:t>Transfer Credit Evaluator </a:t>
            </a:r>
            <a:r>
              <a:rPr lang="en-US" sz="1600" u="sng"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https://govst.transfer.degree/app/index.html#!/landing/</a:t>
            </a:r>
            <a: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t> </a:t>
            </a:r>
          </a:p>
          <a:p>
            <a:endPar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endParaRPr>
          </a:p>
          <a:p>
            <a:pPr marL="0" indent="0">
              <a:lnSpc>
                <a:spcPts val="1650"/>
              </a:lnSpc>
              <a:spcBef>
                <a:spcPts val="0"/>
              </a:spcBef>
              <a:spcAft>
                <a:spcPts val="750"/>
              </a:spcAft>
              <a:buNone/>
            </a:pPr>
            <a:r>
              <a:rPr lang="en-US" sz="1600" dirty="0">
                <a:solidFill>
                  <a:schemeClr val="tx1"/>
                </a:solidFill>
                <a:latin typeface="Bookman Old Style" panose="02050604050505020204" pitchFamily="18" charset="0"/>
              </a:rPr>
              <a:t>The Jaguar Transfer Credit Evaluator is a tool to help transfer students see how their previous college coursework and exams contribute to their degree at GSU! The process is quick, easy, and even provides next steps for transferring.</a:t>
            </a:r>
            <a:endParaRPr lang="en-US" sz="1600" dirty="0">
              <a:solidFill>
                <a:schemeClr val="tx1"/>
              </a:solidFill>
              <a:latin typeface="Bookman Old Style" panose="02050604050505020204" pitchFamily="18" charset="0"/>
              <a:ea typeface="Times New Roman" panose="02020603050405020304" pitchFamily="18" charset="0"/>
            </a:endParaRPr>
          </a:p>
          <a:p>
            <a:pPr marL="0" indent="0">
              <a:lnSpc>
                <a:spcPts val="1650"/>
              </a:lnSpc>
              <a:spcBef>
                <a:spcPts val="0"/>
              </a:spcBef>
              <a:spcAft>
                <a:spcPts val="750"/>
              </a:spcAft>
              <a:buNone/>
            </a:pPr>
            <a:endParaRPr lang="en-US" sz="1600" dirty="0">
              <a:solidFill>
                <a:schemeClr val="tx1"/>
              </a:solidFill>
              <a:effectLst/>
              <a:latin typeface="Bookman Old Style" panose="02050604050505020204" pitchFamily="18" charset="0"/>
              <a:ea typeface="Times New Roman" panose="02020603050405020304" pitchFamily="18" charset="0"/>
            </a:endParaRPr>
          </a:p>
          <a:p>
            <a:pPr marL="285750" indent="-285750">
              <a:lnSpc>
                <a:spcPts val="1650"/>
              </a:lnSpc>
              <a:spcBef>
                <a:spcPts val="0"/>
              </a:spcBef>
              <a:spcAft>
                <a:spcPts val="750"/>
              </a:spcAft>
            </a:pPr>
            <a:r>
              <a:rPr lang="en-US" sz="1600" b="1" dirty="0">
                <a:solidFill>
                  <a:schemeClr val="tx1"/>
                </a:solidFill>
                <a:effectLst/>
                <a:latin typeface="Bookman Old Style" panose="02050604050505020204" pitchFamily="18" charset="0"/>
                <a:ea typeface="Times New Roman" panose="02020603050405020304" pitchFamily="18" charset="0"/>
              </a:rPr>
              <a:t>General Admission Requirements</a:t>
            </a:r>
            <a:endParaRPr lang="en-US" sz="1600" b="1" dirty="0">
              <a:solidFill>
                <a:schemeClr val="tx1"/>
              </a:solidFill>
              <a:latin typeface="Bookman Old Style" panose="02050604050505020204" pitchFamily="18" charset="0"/>
              <a:ea typeface="Times New Roman" panose="02020603050405020304" pitchFamily="18" charset="0"/>
            </a:endParaRPr>
          </a:p>
          <a:p>
            <a:pPr marL="228600" lvl="1" indent="0">
              <a:lnSpc>
                <a:spcPts val="1650"/>
              </a:lnSpc>
              <a:spcBef>
                <a:spcPts val="0"/>
              </a:spcBef>
              <a:spcAft>
                <a:spcPts val="750"/>
              </a:spcAft>
              <a:buNone/>
            </a:pPr>
            <a: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t>-24 or more semester credit hours of college coursework</a:t>
            </a:r>
            <a:b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br>
            <a: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t>If you have earned less than 24 hours, you must apply as a freshman</a:t>
            </a:r>
            <a:endParaRPr lang="en-US" sz="16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endParaRPr>
          </a:p>
          <a:p>
            <a:pPr marL="228600" lvl="1" indent="0">
              <a:lnSpc>
                <a:spcPts val="1650"/>
              </a:lnSpc>
              <a:spcBef>
                <a:spcPts val="0"/>
              </a:spcBef>
              <a:spcAft>
                <a:spcPts val="750"/>
              </a:spcAft>
              <a:buNone/>
            </a:pPr>
            <a:r>
              <a:rPr lang="en-US" sz="1600" dirty="0">
                <a:solidFill>
                  <a:schemeClr val="tx1"/>
                </a:solidFill>
                <a:latin typeface="Bookman Old Style" panose="02050604050505020204" pitchFamily="18" charset="0"/>
                <a:ea typeface="Calibri" panose="020F0502020204030204" pitchFamily="34" charset="0"/>
                <a:cs typeface="Calibri" panose="020F0502020204030204" pitchFamily="34" charset="0"/>
              </a:rPr>
              <a:t>-</a:t>
            </a:r>
            <a: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t>A 2.0 or higher cumulative GPA</a:t>
            </a:r>
            <a:endParaRPr lang="en-US" sz="1600" dirty="0">
              <a:solidFill>
                <a:schemeClr val="tx1"/>
              </a:solidFill>
              <a:latin typeface="Bookman Old Style" panose="02050604050505020204" pitchFamily="18" charset="0"/>
              <a:ea typeface="Calibri" panose="020F0502020204030204" pitchFamily="34" charset="0"/>
              <a:cs typeface="Times New Roman" panose="02020603050405020304" pitchFamily="18" charset="0"/>
            </a:endParaRPr>
          </a:p>
          <a:p>
            <a:pPr marL="228600" lvl="1" indent="0">
              <a:lnSpc>
                <a:spcPts val="1650"/>
              </a:lnSpc>
              <a:spcBef>
                <a:spcPts val="0"/>
              </a:spcBef>
              <a:spcAft>
                <a:spcPts val="750"/>
              </a:spcAft>
              <a:buNone/>
            </a:pPr>
            <a:r>
              <a:rPr lang="en-US" sz="1600" dirty="0">
                <a:solidFill>
                  <a:schemeClr val="tx1"/>
                </a:solidFill>
                <a:effectLst/>
                <a:latin typeface="Bookman Old Style" panose="02050604050505020204" pitchFamily="18" charset="0"/>
                <a:ea typeface="Calibri" panose="020F0502020204030204" pitchFamily="34" charset="0"/>
                <a:cs typeface="Calibri" panose="020F0502020204030204" pitchFamily="34" charset="0"/>
              </a:rPr>
              <a:t>-Provide official transcripts from all previously attended colleges or universities. </a:t>
            </a:r>
          </a:p>
          <a:p>
            <a:pPr marL="228600" lvl="1" indent="0">
              <a:lnSpc>
                <a:spcPts val="1650"/>
              </a:lnSpc>
              <a:spcBef>
                <a:spcPts val="0"/>
              </a:spcBef>
              <a:spcAft>
                <a:spcPts val="750"/>
              </a:spcAft>
              <a:buNone/>
            </a:pPr>
            <a:endParaRPr lang="en-US" sz="1600" dirty="0">
              <a:solidFill>
                <a:schemeClr val="tx1"/>
              </a:solidFill>
              <a:latin typeface="Bookman Old Style" panose="02050604050505020204" pitchFamily="18" charset="0"/>
            </a:endParaRPr>
          </a:p>
          <a:p>
            <a:r>
              <a:rPr lang="en-US" sz="1600" b="1" dirty="0">
                <a:solidFill>
                  <a:schemeClr val="tx1"/>
                </a:solidFill>
                <a:latin typeface="Bookman Old Style" panose="02050604050505020204" pitchFamily="18" charset="0"/>
              </a:rPr>
              <a:t>Apply to Governors State University as an Undergraduate</a:t>
            </a:r>
          </a:p>
          <a:p>
            <a:pPr marL="45720" indent="0">
              <a:buNone/>
            </a:pPr>
            <a:r>
              <a:rPr lang="en-US" sz="1600" dirty="0">
                <a:solidFill>
                  <a:schemeClr val="tx1"/>
                </a:solidFill>
                <a:latin typeface="Bookman Old Style" panose="02050604050505020204" pitchFamily="18" charset="0"/>
                <a:hlinkClick r:id="rId4">
                  <a:extLst>
                    <a:ext uri="{A12FA001-AC4F-418D-AE19-62706E023703}">
                      <ahyp:hlinkClr xmlns:ahyp="http://schemas.microsoft.com/office/drawing/2018/hyperlinkcolor" val="tx"/>
                    </a:ext>
                  </a:extLst>
                </a:hlinkClick>
              </a:rPr>
              <a:t>https://apply.govst.edu/apply/</a:t>
            </a:r>
            <a:endParaRPr lang="en-US" sz="1600" dirty="0">
              <a:solidFill>
                <a:schemeClr val="tx1"/>
              </a:solidFill>
              <a:latin typeface="Bookman Old Style" panose="02050604050505020204" pitchFamily="18" charset="0"/>
            </a:endParaRPr>
          </a:p>
          <a:p>
            <a:pPr marL="0" lvl="0" indent="0" algn="l" rtl="0">
              <a:lnSpc>
                <a:spcPct val="100000"/>
              </a:lnSpc>
              <a:spcBef>
                <a:spcPts val="1200"/>
              </a:spcBef>
              <a:spcAft>
                <a:spcPts val="0"/>
              </a:spcAft>
              <a:buNone/>
            </a:pPr>
            <a:endParaRPr sz="2200" dirty="0">
              <a:solidFill>
                <a:srgbClr val="FFFFFF"/>
              </a:solidFill>
              <a:latin typeface="Arial"/>
              <a:ea typeface="Arial"/>
              <a:cs typeface="Arial"/>
              <a:sym typeface="Arial"/>
            </a:endParaRPr>
          </a:p>
        </p:txBody>
      </p:sp>
      <p:sp>
        <p:nvSpPr>
          <p:cNvPr id="1030" name="Google Shape;1030;g14789372598_0_187"/>
          <p:cNvSpPr txBox="1"/>
          <p:nvPr/>
        </p:nvSpPr>
        <p:spPr>
          <a:xfrm>
            <a:off x="561300" y="111025"/>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262626"/>
              </a:buClr>
              <a:buSzPts val="2800"/>
              <a:buFont typeface="Gill Sans"/>
              <a:buNone/>
            </a:pPr>
            <a:r>
              <a:rPr lang="en-US" sz="3600" b="1" dirty="0">
                <a:solidFill>
                  <a:srgbClr val="FF9933"/>
                </a:solidFill>
                <a:latin typeface="Bookman Old Style"/>
                <a:ea typeface="Bookman Old Style"/>
                <a:cs typeface="Bookman Old Style"/>
                <a:sym typeface="Bookman Old Style"/>
              </a:rPr>
              <a:t>FIRST STEPS: TRANSFER STUDENTS</a:t>
            </a:r>
            <a:endParaRPr b="0" i="0" u="none" strike="noStrike" cap="none" dirty="0">
              <a:solidFill>
                <a:srgbClr val="FF9933"/>
              </a:solidFill>
              <a:latin typeface="Arial"/>
              <a:ea typeface="Arial"/>
              <a:cs typeface="Arial"/>
              <a:sym typeface="Arial"/>
            </a:endParaRPr>
          </a:p>
        </p:txBody>
      </p:sp>
      <p:pic>
        <p:nvPicPr>
          <p:cNvPr id="1031" name="Google Shape;1031;g14789372598_0_187"/>
          <p:cNvPicPr preferRelativeResize="0"/>
          <p:nvPr/>
        </p:nvPicPr>
        <p:blipFill rotWithShape="1">
          <a:blip r:embed="rId5">
            <a:alphaModFix/>
          </a:blip>
          <a:srcRect/>
          <a:stretch/>
        </p:blipFill>
        <p:spPr>
          <a:xfrm>
            <a:off x="10505539" y="132217"/>
            <a:ext cx="1109568" cy="1054699"/>
          </a:xfrm>
          <a:prstGeom prst="rect">
            <a:avLst/>
          </a:prstGeom>
          <a:noFill/>
          <a:ln>
            <a:noFill/>
          </a:ln>
        </p:spPr>
      </p:pic>
      <p:sp>
        <p:nvSpPr>
          <p:cNvPr id="3" name="Text Box 1">
            <a:extLst>
              <a:ext uri="{FF2B5EF4-FFF2-40B4-BE49-F238E27FC236}">
                <a16:creationId xmlns:a16="http://schemas.microsoft.com/office/drawing/2014/main" id="{571DBAF8-C28E-7896-7126-904F545392B5}"/>
              </a:ext>
            </a:extLst>
          </p:cNvPr>
          <p:cNvSpPr txBox="1"/>
          <p:nvPr/>
        </p:nvSpPr>
        <p:spPr>
          <a:xfrm>
            <a:off x="9232626" y="4238969"/>
            <a:ext cx="2382474" cy="1675269"/>
          </a:xfrm>
          <a:prstGeom prst="rect">
            <a:avLst/>
          </a:prstGeom>
          <a:solidFill>
            <a:srgbClr val="FFFF00"/>
          </a:solid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ts val="1800"/>
              </a:lnSpc>
              <a:spcBef>
                <a:spcPts val="0"/>
              </a:spcBef>
              <a:spcAft>
                <a:spcPts val="0"/>
              </a:spcAft>
            </a:pPr>
            <a:r>
              <a:rPr lang="en-US" sz="1400" b="1" u="sng" dirty="0">
                <a:ln>
                  <a:noFill/>
                </a:ln>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Help with </a:t>
            </a:r>
            <a:r>
              <a:rPr lang="en-US" sz="1400" b="1" u="sng" dirty="0">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Transferring</a:t>
            </a:r>
          </a:p>
          <a:p>
            <a:pPr marL="0" marR="0" algn="ctr">
              <a:lnSpc>
                <a:spcPts val="1800"/>
              </a:lnSpc>
              <a:spcBef>
                <a:spcPts val="0"/>
              </a:spcBef>
              <a:spcAft>
                <a:spcPts val="0"/>
              </a:spcAft>
            </a:pPr>
            <a:endParaRPr lang="en-US" sz="1400" u="sng" dirty="0">
              <a:solidFill>
                <a:srgbClr val="000000"/>
              </a:solidFill>
              <a:effectLst>
                <a:outerShdw blurRad="38100" dist="19050" dir="2700000" algn="tl">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800"/>
              </a:lnSpc>
              <a:spcBef>
                <a:spcPts val="0"/>
              </a:spcBef>
              <a:spcAft>
                <a:spcPts val="0"/>
              </a:spcAft>
            </a:pPr>
            <a:r>
              <a:rPr lang="en-US" sz="14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Emmanuel Lopez</a:t>
            </a:r>
          </a:p>
          <a:p>
            <a:pPr marL="0" marR="0" algn="ctr">
              <a:lnSpc>
                <a:spcPts val="1800"/>
              </a:lnSpc>
              <a:spcBef>
                <a:spcPts val="0"/>
              </a:spcBef>
              <a:spcAft>
                <a:spcPts val="0"/>
              </a:spcAft>
            </a:pPr>
            <a:endParaRPr lang="en-US" sz="14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800"/>
              </a:lnSpc>
              <a:spcBef>
                <a:spcPts val="0"/>
              </a:spcBef>
              <a:spcAft>
                <a:spcPts val="0"/>
              </a:spcAft>
            </a:pP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Elopez6@govst.edu</a:t>
            </a:r>
          </a:p>
          <a:p>
            <a:pPr marL="0" marR="0" algn="ctr">
              <a:lnSpc>
                <a:spcPts val="1800"/>
              </a:lnSpc>
              <a:spcBef>
                <a:spcPts val="0"/>
              </a:spcBef>
              <a:spcAft>
                <a:spcPts val="0"/>
              </a:spcAft>
            </a:pPr>
            <a:endPar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algn="ctr">
              <a:lnSpc>
                <a:spcPts val="1800"/>
              </a:lnSpc>
              <a:spcBef>
                <a:spcPts val="0"/>
              </a:spcBef>
              <a:spcAft>
                <a:spcPts val="0"/>
              </a:spcAft>
            </a:pPr>
            <a:r>
              <a:rPr lang="en-US" sz="1400" dirty="0">
                <a:ln>
                  <a:noFill/>
                </a:ln>
                <a:solidFill>
                  <a:srgbClr val="000000"/>
                </a:solidFill>
                <a:latin typeface="Arial" panose="020B0604020202020204" pitchFamily="34" charset="0"/>
                <a:ea typeface="Times New Roman" panose="02020603050405020304" pitchFamily="18" charset="0"/>
                <a:cs typeface="Arial" panose="020B0604020202020204" pitchFamily="34" charset="0"/>
              </a:rPr>
              <a:t>708.235.8528</a:t>
            </a:r>
          </a:p>
          <a:p>
            <a:pPr marL="0" marR="0" algn="ctr">
              <a:lnSpc>
                <a:spcPts val="1800"/>
              </a:lnSpc>
              <a:spcBef>
                <a:spcPts val="0"/>
              </a:spcBef>
              <a:spcAft>
                <a:spcPts val="0"/>
              </a:spcAft>
            </a:pPr>
            <a:r>
              <a:rPr lang="en-US" sz="6000" dirty="0">
                <a:ln>
                  <a:noFill/>
                </a:ln>
                <a:solidFill>
                  <a:srgbClr val="000000"/>
                </a:solidFill>
                <a:effectLst>
                  <a:outerShdw blurRad="38100" dist="19050" dir="2700000" algn="tl">
                    <a:schemeClr val="dk1">
                      <a:alpha val="40000"/>
                    </a:schemeClr>
                  </a:outerShdw>
                </a:effectLst>
                <a:latin typeface="Calibri" panose="020F0502020204030204" pitchFamily="34" charset="0"/>
                <a:ea typeface="Times New Roman" panose="02020603050405020304" pitchFamily="18" charset="0"/>
                <a:cs typeface="Calibri" panose="020F0502020204030204" pitchFamily="34"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30" name="Google Shape;1030;g14789372598_0_187"/>
          <p:cNvSpPr txBox="1"/>
          <p:nvPr/>
        </p:nvSpPr>
        <p:spPr>
          <a:xfrm>
            <a:off x="561300" y="111025"/>
            <a:ext cx="11053800" cy="1097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262626"/>
              </a:buClr>
              <a:buSzPts val="2800"/>
              <a:buFont typeface="Gill Sans"/>
              <a:buNone/>
            </a:pPr>
            <a:r>
              <a:rPr lang="en-US" sz="4000" b="1" i="0" u="none" strike="noStrike" cap="none" dirty="0">
                <a:solidFill>
                  <a:srgbClr val="FF9933"/>
                </a:solidFill>
                <a:latin typeface="Bookman Old Style"/>
                <a:ea typeface="Arial"/>
                <a:cs typeface="Arial"/>
                <a:sym typeface="Bookman Old Style"/>
              </a:rPr>
              <a:t>IS GSU FOR YOU?</a:t>
            </a:r>
            <a:endParaRPr sz="2000" b="0" i="0" u="none" strike="noStrike" cap="none" dirty="0">
              <a:solidFill>
                <a:srgbClr val="FF9933"/>
              </a:solidFill>
              <a:latin typeface="Arial"/>
              <a:ea typeface="Arial"/>
              <a:cs typeface="Arial"/>
              <a:sym typeface="Arial"/>
            </a:endParaRPr>
          </a:p>
        </p:txBody>
      </p:sp>
      <p:pic>
        <p:nvPicPr>
          <p:cNvPr id="1031" name="Google Shape;1031;g14789372598_0_187"/>
          <p:cNvPicPr preferRelativeResize="0"/>
          <p:nvPr/>
        </p:nvPicPr>
        <p:blipFill rotWithShape="1">
          <a:blip r:embed="rId3">
            <a:alphaModFix/>
          </a:blip>
          <a:srcRect/>
          <a:stretch/>
        </p:blipFill>
        <p:spPr>
          <a:xfrm>
            <a:off x="10505539" y="132217"/>
            <a:ext cx="1109568" cy="1054699"/>
          </a:xfrm>
          <a:prstGeom prst="rect">
            <a:avLst/>
          </a:prstGeom>
          <a:noFill/>
          <a:ln>
            <a:noFill/>
          </a:ln>
        </p:spPr>
      </p:pic>
      <p:pic>
        <p:nvPicPr>
          <p:cNvPr id="9" name="Picture 8" descr="Logo&#10;&#10;Description automatically generated">
            <a:extLst>
              <a:ext uri="{FF2B5EF4-FFF2-40B4-BE49-F238E27FC236}">
                <a16:creationId xmlns:a16="http://schemas.microsoft.com/office/drawing/2014/main" id="{2633D479-FBF3-BFA5-449F-9F9321F6681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26480" y="3973950"/>
            <a:ext cx="2616279" cy="2402846"/>
          </a:xfrm>
          <a:prstGeom prst="rect">
            <a:avLst/>
          </a:prstGeom>
        </p:spPr>
      </p:pic>
      <p:sp>
        <p:nvSpPr>
          <p:cNvPr id="2" name="Rectangle 1">
            <a:extLst>
              <a:ext uri="{FF2B5EF4-FFF2-40B4-BE49-F238E27FC236}">
                <a16:creationId xmlns:a16="http://schemas.microsoft.com/office/drawing/2014/main" id="{6BF19FC9-72EB-E4C5-E5CA-224D36E41223}"/>
              </a:ext>
            </a:extLst>
          </p:cNvPr>
          <p:cNvSpPr/>
          <p:nvPr/>
        </p:nvSpPr>
        <p:spPr>
          <a:xfrm>
            <a:off x="355145" y="4209065"/>
            <a:ext cx="8303555" cy="1538883"/>
          </a:xfrm>
          <a:prstGeom prst="rect">
            <a:avLst/>
          </a:prstGeom>
          <a:solidFill>
            <a:srgbClr val="00B0F0"/>
          </a:solidFill>
        </p:spPr>
        <p:txBody>
          <a:bodyPr wrap="none" lIns="91440" tIns="45720" rIns="91440" bIns="45720">
            <a:spAutoFit/>
          </a:bodyPr>
          <a:lstStyle/>
          <a:p>
            <a:pPr marL="45720" indent="0">
              <a:buNone/>
            </a:pPr>
            <a:r>
              <a:rPr lang="en-US" sz="1600" dirty="0">
                <a:latin typeface="Bookman Old Style" panose="02050604050505020204" pitchFamily="18" charset="0"/>
              </a:rPr>
              <a:t>-</a:t>
            </a:r>
            <a:r>
              <a:rPr lang="en-US" sz="1600" b="1" dirty="0">
                <a:latin typeface="Bookman Old Style" panose="02050604050505020204" pitchFamily="18" charset="0"/>
              </a:rPr>
              <a:t>ECE Informational Sessions</a:t>
            </a:r>
          </a:p>
          <a:p>
            <a:pPr marL="45720" indent="0">
              <a:buNone/>
            </a:pPr>
            <a:r>
              <a:rPr lang="en-US" sz="1600" dirty="0">
                <a:latin typeface="Bookman Old Style" panose="02050604050505020204" pitchFamily="18" charset="0"/>
              </a:rPr>
              <a:t>Thursday, April 13</a:t>
            </a:r>
            <a:r>
              <a:rPr lang="en-US" sz="1600" baseline="30000" dirty="0">
                <a:latin typeface="Bookman Old Style" panose="02050604050505020204" pitchFamily="18" charset="0"/>
              </a:rPr>
              <a:t>th</a:t>
            </a:r>
            <a:r>
              <a:rPr lang="en-US" sz="1600" dirty="0">
                <a:latin typeface="Bookman Old Style" panose="02050604050505020204" pitchFamily="18" charset="0"/>
              </a:rPr>
              <a:t> at 5:30pm</a:t>
            </a:r>
          </a:p>
          <a:p>
            <a:pPr marL="45720" indent="0">
              <a:buNone/>
            </a:pPr>
            <a:r>
              <a:rPr lang="en-US" sz="1600" dirty="0">
                <a:latin typeface="Bookman Old Style" panose="02050604050505020204" pitchFamily="18" charset="0"/>
              </a:rPr>
              <a:t>Monday, April 24</a:t>
            </a:r>
            <a:r>
              <a:rPr lang="en-US" sz="1600" baseline="30000" dirty="0">
                <a:latin typeface="Bookman Old Style" panose="02050604050505020204" pitchFamily="18" charset="0"/>
              </a:rPr>
              <a:t>th</a:t>
            </a:r>
            <a:r>
              <a:rPr lang="en-US" sz="1600" dirty="0">
                <a:latin typeface="Bookman Old Style" panose="02050604050505020204" pitchFamily="18" charset="0"/>
              </a:rPr>
              <a:t> at 5:30pm</a:t>
            </a:r>
          </a:p>
          <a:p>
            <a:pPr marL="45720" indent="0">
              <a:buNone/>
            </a:pPr>
            <a:r>
              <a:rPr lang="en-US" sz="1400" u="sng" dirty="0">
                <a:effectLst/>
                <a:latin typeface="Bookman Old Style" panose="020506040505050202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https://us02web.zoom.us/j/81154406851?pwd=TitDYWZlM0hNSmNyYjNueE9URnF2UT09</a:t>
            </a:r>
            <a:endParaRPr lang="en-US" sz="1400" u="sng" dirty="0">
              <a:effectLst/>
              <a:latin typeface="Bookman Old Style" panose="02050604050505020204" pitchFamily="18" charset="0"/>
              <a:ea typeface="Calibri" panose="020F0502020204030204" pitchFamily="34" charset="0"/>
              <a:cs typeface="Times New Roman" panose="02020603050405020304" pitchFamily="18" charset="0"/>
            </a:endParaRPr>
          </a:p>
          <a:p>
            <a:pPr marL="45720" indent="0">
              <a:buNone/>
            </a:pPr>
            <a:r>
              <a:rPr lang="en-US" sz="1600" dirty="0">
                <a:latin typeface="Bookman Old Style" panose="02050604050505020204" pitchFamily="18" charset="0"/>
              </a:rPr>
              <a:t>Meeting ID: 811 5440 6851</a:t>
            </a:r>
          </a:p>
          <a:p>
            <a:pPr marL="45720" indent="0">
              <a:buNone/>
            </a:pPr>
            <a:r>
              <a:rPr lang="en-US" sz="1600" dirty="0">
                <a:latin typeface="Bookman Old Style" panose="02050604050505020204" pitchFamily="18" charset="0"/>
              </a:rPr>
              <a:t>Passcode: 515434</a:t>
            </a:r>
          </a:p>
        </p:txBody>
      </p:sp>
      <p:sp>
        <p:nvSpPr>
          <p:cNvPr id="4" name="Rectangle 3">
            <a:extLst>
              <a:ext uri="{FF2B5EF4-FFF2-40B4-BE49-F238E27FC236}">
                <a16:creationId xmlns:a16="http://schemas.microsoft.com/office/drawing/2014/main" id="{2CA805F5-9A62-E0B4-DE3B-5A4824B5E05A}"/>
              </a:ext>
            </a:extLst>
          </p:cNvPr>
          <p:cNvSpPr/>
          <p:nvPr/>
        </p:nvSpPr>
        <p:spPr>
          <a:xfrm>
            <a:off x="749241" y="1485860"/>
            <a:ext cx="6132352" cy="1323439"/>
          </a:xfrm>
          <a:prstGeom prst="rect">
            <a:avLst/>
          </a:prstGeom>
          <a:solidFill>
            <a:srgbClr val="FF0000"/>
          </a:solidFill>
        </p:spPr>
        <p:txBody>
          <a:bodyPr wrap="square" lIns="91440" tIns="45720" rIns="91440" bIns="45720">
            <a:spAutoFit/>
          </a:bodyPr>
          <a:lstStyle/>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a:t>
            </a:r>
            <a:r>
              <a:rPr lang="en-US" sz="1600" b="1"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Talk to Admissions Specialist</a:t>
            </a:r>
            <a:endParaRPr lang="en-US" sz="1600" dirty="0">
              <a:ln w="0"/>
              <a:effectLst>
                <a:outerShdw blurRad="38100" dist="19050" dir="2700000" algn="tl" rotWithShape="0">
                  <a:schemeClr val="dk1">
                    <a:alpha val="40000"/>
                  </a:schemeClr>
                </a:outerShdw>
              </a:effectLst>
              <a:latin typeface="Bookman Old Style" panose="02050604050505020204" pitchFamily="18" charset="0"/>
            </a:endParaRP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Find out how to become </a:t>
            </a: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a freshman or transfer student at GSU </a:t>
            </a: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(virtual or on-campus meeting)</a:t>
            </a:r>
          </a:p>
          <a:p>
            <a:pPr marL="45720" indent="0" algn="ctr">
              <a:buNone/>
            </a:pPr>
            <a:r>
              <a:rPr lang="en-US" sz="1600" b="0" cap="none" spc="0" dirty="0">
                <a:ln w="0"/>
                <a:effectLst>
                  <a:outerShdw blurRad="38100" dist="19050" dir="2700000" algn="tl" rotWithShape="0">
                    <a:schemeClr val="dk1">
                      <a:alpha val="40000"/>
                    </a:schemeClr>
                  </a:outerShdw>
                </a:effectLst>
                <a:latin typeface="Bookman Old Style" panose="02050604050505020204" pitchFamily="18" charset="0"/>
                <a:hlinkClick r:id="rId7">
                  <a:extLst>
                    <a:ext uri="{A12FA001-AC4F-418D-AE19-62706E023703}">
                      <ahyp:hlinkClr xmlns:ahyp="http://schemas.microsoft.com/office/drawing/2018/hyperlinkcolor" val="tx"/>
                    </a:ext>
                  </a:extLst>
                </a:hlinkClick>
              </a:rPr>
              <a:t>https://apply.govst.edu/portal/virtualappointments</a:t>
            </a:r>
            <a:endParaRPr lang="en-US" sz="1600" b="0" cap="none" spc="0" dirty="0">
              <a:ln w="0"/>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0F3C414E-5321-E43F-2F24-DA7D02E8227C}"/>
              </a:ext>
            </a:extLst>
          </p:cNvPr>
          <p:cNvSpPr/>
          <p:nvPr/>
        </p:nvSpPr>
        <p:spPr>
          <a:xfrm>
            <a:off x="7462503" y="2222330"/>
            <a:ext cx="3980256" cy="1323439"/>
          </a:xfrm>
          <a:prstGeom prst="rect">
            <a:avLst/>
          </a:prstGeom>
          <a:solidFill>
            <a:srgbClr val="FFFF00"/>
          </a:solidFill>
        </p:spPr>
        <p:txBody>
          <a:bodyPr wrap="none" lIns="91440" tIns="45720" rIns="91440" bIns="45720">
            <a:spAutoFit/>
          </a:bodyPr>
          <a:lstStyle/>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a:t>
            </a:r>
            <a:r>
              <a:rPr lang="en-US" sz="1600" b="1"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Attend a GSU Open House</a:t>
            </a: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 </a:t>
            </a: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10:00am-1:00pm</a:t>
            </a: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March 25</a:t>
            </a:r>
            <a:r>
              <a:rPr lang="en-US" sz="1600" b="0" cap="none" spc="0" baseline="3000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th</a:t>
            </a:r>
            <a:endPar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endParaRPr>
          </a:p>
          <a:p>
            <a:pPr marL="45720" indent="0" algn="ctr">
              <a:buNone/>
            </a:pP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April 15</a:t>
            </a:r>
            <a:r>
              <a:rPr lang="en-US" sz="1600" b="0" cap="none" spc="0" baseline="3000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th</a:t>
            </a:r>
            <a:r>
              <a:rPr lang="en-US" sz="16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 </a:t>
            </a:r>
          </a:p>
          <a:p>
            <a:pPr marL="45720" indent="0" algn="ctr">
              <a:buNone/>
            </a:pPr>
            <a:r>
              <a:rPr lang="en-US" sz="1600" b="0" cap="none" spc="0" dirty="0">
                <a:ln w="0"/>
                <a:effectLst>
                  <a:outerShdw blurRad="38100" dist="19050" dir="2700000" algn="tl" rotWithShape="0">
                    <a:schemeClr val="dk1">
                      <a:alpha val="40000"/>
                    </a:schemeClr>
                  </a:outerShdw>
                </a:effectLst>
                <a:latin typeface="Bookman Old Style" panose="02050604050505020204" pitchFamily="18" charset="0"/>
                <a:hlinkClick r:id="rId8">
                  <a:extLst>
                    <a:ext uri="{A12FA001-AC4F-418D-AE19-62706E023703}">
                      <ahyp:hlinkClr xmlns:ahyp="http://schemas.microsoft.com/office/drawing/2018/hyperlinkcolor" val="tx"/>
                    </a:ext>
                  </a:extLst>
                </a:hlinkClick>
              </a:rPr>
              <a:t>https://www.govst.edu/openhouse/</a:t>
            </a:r>
            <a:r>
              <a:rPr lang="en-US" sz="1600" b="0" cap="none" spc="0" dirty="0">
                <a:ln w="0"/>
                <a:effectLst>
                  <a:outerShdw blurRad="38100" dist="19050" dir="2700000" algn="tl" rotWithShape="0">
                    <a:schemeClr val="dk1">
                      <a:alpha val="40000"/>
                    </a:schemeClr>
                  </a:outerShdw>
                </a:effectLst>
                <a:latin typeface="Bookman Old Style" panose="02050604050505020204" pitchFamily="18" charset="0"/>
              </a:rPr>
              <a:t> </a:t>
            </a:r>
            <a:endParaRPr lang="en-US" sz="1600" b="0" cap="none" spc="0" dirty="0">
              <a:ln w="0"/>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8FD78-5231-E846-915D-888DD672E7EB}"/>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79E11A2-2D4F-AE41-8610-75AC2F60A08E}"/>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AD6FB70A-966E-1649-B811-A2655D4DF219}"/>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itle 1">
            <a:extLst>
              <a:ext uri="{FF2B5EF4-FFF2-40B4-BE49-F238E27FC236}">
                <a16:creationId xmlns:a16="http://schemas.microsoft.com/office/drawing/2014/main" id="{36C6DDDE-012E-E84C-937C-5FA03800F690}"/>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9" name="Subtitle 2">
            <a:extLst>
              <a:ext uri="{FF2B5EF4-FFF2-40B4-BE49-F238E27FC236}">
                <a16:creationId xmlns:a16="http://schemas.microsoft.com/office/drawing/2014/main" id="{08C7F475-362A-7240-8CAC-D705B1E6C185}"/>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extBox 11">
            <a:extLst>
              <a:ext uri="{FF2B5EF4-FFF2-40B4-BE49-F238E27FC236}">
                <a16:creationId xmlns:a16="http://schemas.microsoft.com/office/drawing/2014/main" id="{D6DACBA2-44D2-5143-BD58-C573E1F875AD}"/>
              </a:ext>
            </a:extLst>
          </p:cNvPr>
          <p:cNvSpPr txBox="1"/>
          <p:nvPr/>
        </p:nvSpPr>
        <p:spPr>
          <a:xfrm>
            <a:off x="3028950" y="1322131"/>
            <a:ext cx="9074150" cy="1692771"/>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4400" b="1" dirty="0">
                <a:solidFill>
                  <a:schemeClr val="bg1"/>
                </a:solidFill>
                <a:latin typeface="Trade Gothic LT Std" pitchFamily="2" charset="0"/>
              </a:rPr>
              <a:t>Community Health</a:t>
            </a:r>
          </a:p>
        </p:txBody>
      </p:sp>
      <p:sp>
        <p:nvSpPr>
          <p:cNvPr id="3" name="TextBox 2">
            <a:extLst>
              <a:ext uri="{FF2B5EF4-FFF2-40B4-BE49-F238E27FC236}">
                <a16:creationId xmlns:a16="http://schemas.microsoft.com/office/drawing/2014/main" id="{8ED636F6-771B-EC45-8F1B-0310DB769921}"/>
              </a:ext>
            </a:extLst>
          </p:cNvPr>
          <p:cNvSpPr txBox="1"/>
          <p:nvPr/>
        </p:nvSpPr>
        <p:spPr>
          <a:xfrm>
            <a:off x="3028950" y="3500258"/>
            <a:ext cx="6175022" cy="461665"/>
          </a:xfrm>
          <a:prstGeom prst="rect">
            <a:avLst/>
          </a:prstGeom>
          <a:noFill/>
        </p:spPr>
        <p:txBody>
          <a:bodyPr wrap="square">
            <a:spAutoFit/>
          </a:bodyPr>
          <a:lstStyle/>
          <a:p>
            <a:r>
              <a:rPr lang="en-US" sz="2400" b="1" dirty="0">
                <a:solidFill>
                  <a:schemeClr val="bg1"/>
                </a:solidFill>
                <a:latin typeface="Trade Gothic LT Std" pitchFamily="2" charset="0"/>
              </a:rPr>
              <a:t>Dr. Joseph Day</a:t>
            </a:r>
          </a:p>
        </p:txBody>
      </p:sp>
    </p:spTree>
    <p:extLst>
      <p:ext uri="{BB962C8B-B14F-4D97-AF65-F5344CB8AC3E}">
        <p14:creationId xmlns:p14="http://schemas.microsoft.com/office/powerpoint/2010/main" val="3936693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9" name="Google Shape;99;p14"/>
          <p:cNvSpPr txBox="1"/>
          <p:nvPr/>
        </p:nvSpPr>
        <p:spPr>
          <a:xfrm>
            <a:off x="791700" y="659450"/>
            <a:ext cx="78282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a:solidFill>
                  <a:srgbClr val="E97726"/>
                </a:solidFill>
                <a:latin typeface="Oswald"/>
                <a:ea typeface="Oswald"/>
                <a:cs typeface="Oswald"/>
                <a:sym typeface="Oswald"/>
              </a:rPr>
              <a:t>What is Community Health?</a:t>
            </a:r>
            <a:endParaRPr sz="4800" b="1">
              <a:solidFill>
                <a:srgbClr val="E97726"/>
              </a:solidFill>
              <a:latin typeface="Oswald"/>
              <a:ea typeface="Oswald"/>
              <a:cs typeface="Oswald"/>
              <a:sym typeface="Oswald"/>
            </a:endParaRPr>
          </a:p>
        </p:txBody>
      </p:sp>
      <p:sp>
        <p:nvSpPr>
          <p:cNvPr id="100" name="Google Shape;100;p14"/>
          <p:cNvSpPr txBox="1"/>
          <p:nvPr/>
        </p:nvSpPr>
        <p:spPr>
          <a:xfrm>
            <a:off x="948750" y="1490450"/>
            <a:ext cx="10294500" cy="160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highlight>
                  <a:srgbClr val="FFFFFF"/>
                </a:highlight>
                <a:latin typeface="Calibri"/>
                <a:ea typeface="Calibri"/>
                <a:cs typeface="Calibri"/>
                <a:sym typeface="Calibri"/>
              </a:rPr>
              <a:t>Community health is a cross between healthcare, money matters and how people get along. It is a medical specialty that focuses on the physical and mental well-being of people. Community health is tied to both the health of individuals and how this is related to the health of the community where the individual lives.</a:t>
            </a:r>
            <a:endParaRPr sz="2500">
              <a:latin typeface="Calibri"/>
              <a:ea typeface="Calibri"/>
              <a:cs typeface="Calibri"/>
              <a:sym typeface="Calibri"/>
            </a:endParaRPr>
          </a:p>
        </p:txBody>
      </p:sp>
      <p:sp>
        <p:nvSpPr>
          <p:cNvPr id="101" name="Google Shape;101;p14"/>
          <p:cNvSpPr txBox="1"/>
          <p:nvPr/>
        </p:nvSpPr>
        <p:spPr>
          <a:xfrm>
            <a:off x="1034750" y="3319850"/>
            <a:ext cx="105012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E97726"/>
                </a:solidFill>
                <a:latin typeface="Calibri"/>
                <a:ea typeface="Calibri"/>
                <a:cs typeface="Calibri"/>
                <a:sym typeface="Calibri"/>
              </a:rPr>
              <a:t>A Bachelor's Degree in Community Health can lead to the following career paths:</a:t>
            </a:r>
            <a:endParaRPr sz="2200" b="1">
              <a:solidFill>
                <a:srgbClr val="E97726"/>
              </a:solidFill>
              <a:latin typeface="Calibri"/>
              <a:ea typeface="Calibri"/>
              <a:cs typeface="Calibri"/>
              <a:sym typeface="Calibri"/>
            </a:endParaRPr>
          </a:p>
          <a:p>
            <a:pPr marL="914400" lvl="0" indent="-368300" algn="l" rtl="0">
              <a:spcBef>
                <a:spcPts val="0"/>
              </a:spcBef>
              <a:spcAft>
                <a:spcPts val="0"/>
              </a:spcAft>
              <a:buClr>
                <a:schemeClr val="dk1"/>
              </a:buClr>
              <a:buSzPts val="2200"/>
              <a:buFont typeface="Calibri"/>
              <a:buChar char="●"/>
            </a:pPr>
            <a:r>
              <a:rPr lang="en-US" sz="2200" b="1">
                <a:solidFill>
                  <a:schemeClr val="dk1"/>
                </a:solidFill>
                <a:latin typeface="Calibri"/>
                <a:ea typeface="Calibri"/>
                <a:cs typeface="Calibri"/>
                <a:sym typeface="Calibri"/>
              </a:rPr>
              <a:t>Getting into medical school</a:t>
            </a:r>
            <a:endParaRPr sz="2200" b="1">
              <a:solidFill>
                <a:schemeClr val="dk1"/>
              </a:solidFill>
              <a:latin typeface="Calibri"/>
              <a:ea typeface="Calibri"/>
              <a:cs typeface="Calibri"/>
              <a:sym typeface="Calibri"/>
            </a:endParaRPr>
          </a:p>
          <a:p>
            <a:pPr marL="914400" lvl="0" indent="-368300" algn="l" rtl="0">
              <a:spcBef>
                <a:spcPts val="0"/>
              </a:spcBef>
              <a:spcAft>
                <a:spcPts val="0"/>
              </a:spcAft>
              <a:buClr>
                <a:schemeClr val="dk1"/>
              </a:buClr>
              <a:buSzPts val="2200"/>
              <a:buFont typeface="Calibri"/>
              <a:buChar char="●"/>
            </a:pPr>
            <a:r>
              <a:rPr lang="en-US" sz="2200" b="1">
                <a:solidFill>
                  <a:schemeClr val="dk1"/>
                </a:solidFill>
                <a:latin typeface="Calibri"/>
                <a:ea typeface="Calibri"/>
                <a:cs typeface="Calibri"/>
                <a:sym typeface="Calibri"/>
              </a:rPr>
              <a:t>Getting into dentistry </a:t>
            </a:r>
            <a:endParaRPr sz="2200" b="1">
              <a:solidFill>
                <a:schemeClr val="dk1"/>
              </a:solidFill>
              <a:latin typeface="Calibri"/>
              <a:ea typeface="Calibri"/>
              <a:cs typeface="Calibri"/>
              <a:sym typeface="Calibri"/>
            </a:endParaRPr>
          </a:p>
          <a:p>
            <a:pPr marL="914400" lvl="0" indent="-368300" algn="l" rtl="0">
              <a:spcBef>
                <a:spcPts val="0"/>
              </a:spcBef>
              <a:spcAft>
                <a:spcPts val="0"/>
              </a:spcAft>
              <a:buClr>
                <a:schemeClr val="dk1"/>
              </a:buClr>
              <a:buSzPts val="2200"/>
              <a:buFont typeface="Calibri"/>
              <a:buChar char="●"/>
            </a:pPr>
            <a:r>
              <a:rPr lang="en-US" sz="2200" b="1">
                <a:solidFill>
                  <a:schemeClr val="dk1"/>
                </a:solidFill>
                <a:latin typeface="Calibri"/>
                <a:ea typeface="Calibri"/>
                <a:cs typeface="Calibri"/>
                <a:sym typeface="Calibri"/>
              </a:rPr>
              <a:t>Becoming a community health worker</a:t>
            </a:r>
            <a:endParaRPr sz="2200" b="1">
              <a:solidFill>
                <a:schemeClr val="dk1"/>
              </a:solidFill>
              <a:latin typeface="Calibri"/>
              <a:ea typeface="Calibri"/>
              <a:cs typeface="Calibri"/>
              <a:sym typeface="Calibri"/>
            </a:endParaRPr>
          </a:p>
          <a:p>
            <a:pPr marL="914400" lvl="0" indent="-368300" algn="l" rtl="0">
              <a:spcBef>
                <a:spcPts val="0"/>
              </a:spcBef>
              <a:spcAft>
                <a:spcPts val="0"/>
              </a:spcAft>
              <a:buClr>
                <a:schemeClr val="dk1"/>
              </a:buClr>
              <a:buSzPts val="2200"/>
              <a:buFont typeface="Calibri"/>
              <a:buChar char="●"/>
            </a:pPr>
            <a:r>
              <a:rPr lang="en-US" sz="2200" b="1">
                <a:solidFill>
                  <a:schemeClr val="dk1"/>
                </a:solidFill>
                <a:latin typeface="Calibri"/>
                <a:ea typeface="Calibri"/>
                <a:cs typeface="Calibri"/>
                <a:sym typeface="Calibri"/>
              </a:rPr>
              <a:t>Working at a hospital in various roles </a:t>
            </a:r>
            <a:endParaRPr sz="2200" b="1">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5EE3-DE4E-F245-A050-7C4A3FD154A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ECCB80C-D02F-E34F-8FC1-91843EA2CF86}"/>
              </a:ext>
            </a:extLst>
          </p:cNvPr>
          <p:cNvSpPr txBox="1"/>
          <p:nvPr/>
        </p:nvSpPr>
        <p:spPr>
          <a:xfrm>
            <a:off x="377189" y="2817471"/>
            <a:ext cx="10501343" cy="1015663"/>
          </a:xfrm>
          <a:prstGeom prst="rect">
            <a:avLst/>
          </a:prstGeom>
          <a:noFill/>
        </p:spPr>
        <p:txBody>
          <a:bodyPr wrap="square" rtlCol="0">
            <a:spAutoFit/>
          </a:bodyPr>
          <a:lstStyle/>
          <a:p>
            <a:pPr algn="ctr"/>
            <a:r>
              <a:rPr lang="en-US" sz="6000" b="1" dirty="0">
                <a:solidFill>
                  <a:schemeClr val="bg1"/>
                </a:solidFill>
                <a:latin typeface="Trade Gothic LT Std" pitchFamily="2" charset="0"/>
              </a:rPr>
              <a:t>Fall 2022 Enrollment</a:t>
            </a:r>
          </a:p>
        </p:txBody>
      </p:sp>
    </p:spTree>
    <p:extLst>
      <p:ext uri="{BB962C8B-B14F-4D97-AF65-F5344CB8AC3E}">
        <p14:creationId xmlns:p14="http://schemas.microsoft.com/office/powerpoint/2010/main" val="3018940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7" name="Google Shape;107;p15"/>
          <p:cNvSpPr txBox="1"/>
          <p:nvPr/>
        </p:nvSpPr>
        <p:spPr>
          <a:xfrm>
            <a:off x="708750" y="886550"/>
            <a:ext cx="10774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rgbClr val="E97726"/>
                </a:solidFill>
                <a:latin typeface="Oswald"/>
                <a:ea typeface="Oswald"/>
                <a:cs typeface="Oswald"/>
                <a:sym typeface="Oswald"/>
              </a:rPr>
              <a:t>Pick the right Community Health concentration for you!</a:t>
            </a:r>
            <a:endParaRPr sz="3600" b="1">
              <a:solidFill>
                <a:srgbClr val="E97726"/>
              </a:solidFill>
              <a:latin typeface="Oswald"/>
              <a:ea typeface="Oswald"/>
              <a:cs typeface="Oswald"/>
              <a:sym typeface="Oswald"/>
            </a:endParaRPr>
          </a:p>
        </p:txBody>
      </p:sp>
      <p:sp>
        <p:nvSpPr>
          <p:cNvPr id="108" name="Google Shape;108;p15"/>
          <p:cNvSpPr txBox="1"/>
          <p:nvPr/>
        </p:nvSpPr>
        <p:spPr>
          <a:xfrm>
            <a:off x="1725850" y="2198550"/>
            <a:ext cx="8112300" cy="2647500"/>
          </a:xfrm>
          <a:prstGeom prst="rect">
            <a:avLst/>
          </a:prstGeom>
          <a:noFill/>
          <a:ln>
            <a:noFill/>
          </a:ln>
        </p:spPr>
        <p:txBody>
          <a:bodyPr spcFirstLastPara="1" wrap="square" lIns="91425" tIns="91425" rIns="91425" bIns="91425" anchor="t" anchorCtr="0">
            <a:spAutoFit/>
          </a:bodyPr>
          <a:lstStyle/>
          <a:p>
            <a:pPr marL="457200" lvl="0" indent="-431800" algn="l" rtl="0">
              <a:lnSpc>
                <a:spcPct val="200000"/>
              </a:lnSpc>
              <a:spcBef>
                <a:spcPts val="0"/>
              </a:spcBef>
              <a:spcAft>
                <a:spcPts val="0"/>
              </a:spcAft>
              <a:buSzPts val="3200"/>
              <a:buFont typeface="Calibri"/>
              <a:buChar char="●"/>
            </a:pPr>
            <a:r>
              <a:rPr lang="en-US" sz="3200">
                <a:latin typeface="Calibri"/>
                <a:ea typeface="Calibri"/>
                <a:cs typeface="Calibri"/>
                <a:sym typeface="Calibri"/>
              </a:rPr>
              <a:t>Health Promotion Across the Lifespan</a:t>
            </a:r>
            <a:endParaRPr sz="3200">
              <a:latin typeface="Calibri"/>
              <a:ea typeface="Calibri"/>
              <a:cs typeface="Calibri"/>
              <a:sym typeface="Calibri"/>
            </a:endParaRPr>
          </a:p>
          <a:p>
            <a:pPr marL="457200" lvl="0" indent="-431800" algn="l" rtl="0">
              <a:lnSpc>
                <a:spcPct val="200000"/>
              </a:lnSpc>
              <a:spcBef>
                <a:spcPts val="0"/>
              </a:spcBef>
              <a:spcAft>
                <a:spcPts val="0"/>
              </a:spcAft>
              <a:buSzPts val="3200"/>
              <a:buFont typeface="Calibri"/>
              <a:buChar char="●"/>
            </a:pPr>
            <a:r>
              <a:rPr lang="en-US" sz="3200">
                <a:latin typeface="Calibri"/>
                <a:ea typeface="Calibri"/>
                <a:cs typeface="Calibri"/>
                <a:sym typeface="Calibri"/>
              </a:rPr>
              <a:t>Pre-Health Professionals</a:t>
            </a:r>
            <a:endParaRPr sz="3200">
              <a:latin typeface="Calibri"/>
              <a:ea typeface="Calibri"/>
              <a:cs typeface="Calibri"/>
              <a:sym typeface="Calibri"/>
            </a:endParaRPr>
          </a:p>
          <a:p>
            <a:pPr marL="457200" lvl="0" indent="-431800" algn="l" rtl="0">
              <a:lnSpc>
                <a:spcPct val="200000"/>
              </a:lnSpc>
              <a:spcBef>
                <a:spcPts val="0"/>
              </a:spcBef>
              <a:spcAft>
                <a:spcPts val="0"/>
              </a:spcAft>
              <a:buSzPts val="3200"/>
              <a:buFont typeface="Calibri"/>
              <a:buChar char="●"/>
            </a:pPr>
            <a:r>
              <a:rPr lang="en-US" sz="3200">
                <a:latin typeface="Calibri"/>
                <a:ea typeface="Calibri"/>
                <a:cs typeface="Calibri"/>
                <a:sym typeface="Calibri"/>
              </a:rPr>
              <a:t>Foundations of Substance Abuse</a:t>
            </a:r>
            <a:endParaRPr sz="32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4" name="Google Shape;114;p16"/>
          <p:cNvSpPr txBox="1"/>
          <p:nvPr/>
        </p:nvSpPr>
        <p:spPr>
          <a:xfrm>
            <a:off x="388775" y="1816825"/>
            <a:ext cx="3214200" cy="232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100" b="1">
                <a:solidFill>
                  <a:srgbClr val="E97726"/>
                </a:solidFill>
                <a:latin typeface="Oswald"/>
                <a:ea typeface="Oswald"/>
                <a:cs typeface="Oswald"/>
                <a:sym typeface="Oswald"/>
              </a:rPr>
              <a:t>Why </a:t>
            </a:r>
            <a:endParaRPr sz="7100" b="1">
              <a:solidFill>
                <a:srgbClr val="E97726"/>
              </a:solidFill>
              <a:latin typeface="Oswald"/>
              <a:ea typeface="Oswald"/>
              <a:cs typeface="Oswald"/>
              <a:sym typeface="Oswald"/>
            </a:endParaRPr>
          </a:p>
          <a:p>
            <a:pPr marL="0" marR="0" lvl="0" indent="0" algn="ctr" rtl="0">
              <a:spcBef>
                <a:spcPts val="0"/>
              </a:spcBef>
              <a:spcAft>
                <a:spcPts val="0"/>
              </a:spcAft>
              <a:buNone/>
            </a:pPr>
            <a:r>
              <a:rPr lang="en-US" sz="7100" b="1">
                <a:solidFill>
                  <a:srgbClr val="E97726"/>
                </a:solidFill>
                <a:latin typeface="Oswald"/>
                <a:ea typeface="Oswald"/>
                <a:cs typeface="Oswald"/>
                <a:sym typeface="Oswald"/>
              </a:rPr>
              <a:t>GSU?</a:t>
            </a:r>
            <a:endParaRPr sz="7000" b="1">
              <a:solidFill>
                <a:srgbClr val="E97726"/>
              </a:solidFill>
              <a:latin typeface="Oswald"/>
              <a:ea typeface="Oswald"/>
              <a:cs typeface="Oswald"/>
              <a:sym typeface="Oswald"/>
            </a:endParaRPr>
          </a:p>
        </p:txBody>
      </p:sp>
      <p:sp>
        <p:nvSpPr>
          <p:cNvPr id="115" name="Google Shape;115;p16"/>
          <p:cNvSpPr txBox="1"/>
          <p:nvPr/>
        </p:nvSpPr>
        <p:spPr>
          <a:xfrm>
            <a:off x="3981550" y="518950"/>
            <a:ext cx="7887600" cy="4734300"/>
          </a:xfrm>
          <a:prstGeom prst="rect">
            <a:avLst/>
          </a:prstGeom>
          <a:noFill/>
          <a:ln>
            <a:noFill/>
          </a:ln>
        </p:spPr>
        <p:txBody>
          <a:bodyPr spcFirstLastPara="1" wrap="square" lIns="91425" tIns="45700" rIns="91425" bIns="45700" anchor="t" anchorCtr="0">
            <a:noAutofit/>
          </a:bodyPr>
          <a:lstStyle/>
          <a:p>
            <a:pPr marL="457200" marR="0" lvl="0" indent="-482600" algn="l" rtl="0">
              <a:spcBef>
                <a:spcPts val="0"/>
              </a:spcBef>
              <a:spcAft>
                <a:spcPts val="0"/>
              </a:spcAft>
              <a:buClr>
                <a:schemeClr val="dk1"/>
              </a:buClr>
              <a:buSzPts val="4000"/>
              <a:buFont typeface="Oswald"/>
              <a:buAutoNum type="arabicPeriod"/>
            </a:pPr>
            <a:r>
              <a:rPr lang="en-US" sz="4300" b="1" dirty="0">
                <a:solidFill>
                  <a:schemeClr val="dk1"/>
                </a:solidFill>
                <a:latin typeface="Oswald"/>
                <a:ea typeface="Oswald"/>
                <a:cs typeface="Oswald"/>
                <a:sym typeface="Oswald"/>
              </a:rPr>
              <a:t>Quality</a:t>
            </a:r>
            <a:endParaRPr sz="4300" b="1" dirty="0">
              <a:solidFill>
                <a:schemeClr val="dk1"/>
              </a:solidFill>
              <a:latin typeface="Oswald"/>
              <a:ea typeface="Oswald"/>
              <a:cs typeface="Oswald"/>
              <a:sym typeface="Oswald"/>
            </a:endParaRPr>
          </a:p>
          <a:p>
            <a:pPr marL="457200" lvl="0" indent="457200" algn="l" rtl="0">
              <a:spcBef>
                <a:spcPts val="0"/>
              </a:spcBef>
              <a:spcAft>
                <a:spcPts val="0"/>
              </a:spcAft>
              <a:buNone/>
            </a:pPr>
            <a:r>
              <a:rPr lang="en-US" sz="1600" b="1" dirty="0">
                <a:solidFill>
                  <a:srgbClr val="E97726"/>
                </a:solidFill>
                <a:latin typeface="Oswald"/>
                <a:ea typeface="Oswald"/>
                <a:cs typeface="Oswald"/>
                <a:sym typeface="Oswald"/>
              </a:rPr>
              <a:t>73%</a:t>
            </a:r>
            <a:r>
              <a:rPr lang="en-US" sz="1600" b="1" dirty="0">
                <a:solidFill>
                  <a:schemeClr val="dk1"/>
                </a:solidFill>
                <a:latin typeface="Oswald"/>
                <a:ea typeface="Oswald"/>
                <a:cs typeface="Oswald"/>
                <a:sym typeface="Oswald"/>
              </a:rPr>
              <a:t> rate overall experience as excellent or good.</a:t>
            </a:r>
            <a:endParaRPr sz="5700" b="1" dirty="0">
              <a:solidFill>
                <a:schemeClr val="dk1"/>
              </a:solidFill>
              <a:latin typeface="Oswald"/>
              <a:ea typeface="Oswald"/>
              <a:cs typeface="Oswald"/>
              <a:sym typeface="Oswald"/>
            </a:endParaRPr>
          </a:p>
          <a:p>
            <a:pPr marL="457200" marR="0" lvl="0" indent="-482600" algn="l" rtl="0">
              <a:spcBef>
                <a:spcPts val="0"/>
              </a:spcBef>
              <a:spcAft>
                <a:spcPts val="0"/>
              </a:spcAft>
              <a:buClr>
                <a:schemeClr val="dk1"/>
              </a:buClr>
              <a:buSzPts val="4000"/>
              <a:buFont typeface="Oswald"/>
              <a:buAutoNum type="arabicPeriod"/>
            </a:pPr>
            <a:r>
              <a:rPr lang="en-US" sz="4300" b="1" dirty="0">
                <a:solidFill>
                  <a:schemeClr val="dk1"/>
                </a:solidFill>
                <a:latin typeface="Oswald"/>
                <a:ea typeface="Oswald"/>
                <a:cs typeface="Oswald"/>
                <a:sym typeface="Oswald"/>
              </a:rPr>
              <a:t>Cost</a:t>
            </a:r>
            <a:endParaRPr sz="4300" b="1" dirty="0">
              <a:solidFill>
                <a:schemeClr val="dk1"/>
              </a:solidFill>
              <a:latin typeface="Oswald"/>
              <a:ea typeface="Oswald"/>
              <a:cs typeface="Oswald"/>
              <a:sym typeface="Oswald"/>
            </a:endParaRPr>
          </a:p>
          <a:p>
            <a:pPr marL="457200" marR="0" lvl="0" indent="457200" algn="l" rtl="0">
              <a:spcBef>
                <a:spcPts val="0"/>
              </a:spcBef>
              <a:spcAft>
                <a:spcPts val="0"/>
              </a:spcAft>
              <a:buNone/>
            </a:pPr>
            <a:r>
              <a:rPr lang="en-US" sz="1600" b="1" dirty="0">
                <a:solidFill>
                  <a:schemeClr val="dk1"/>
                </a:solidFill>
                <a:latin typeface="Oswald"/>
                <a:ea typeface="Oswald"/>
                <a:cs typeface="Oswald"/>
                <a:sym typeface="Oswald"/>
              </a:rPr>
              <a:t>Only around </a:t>
            </a:r>
            <a:r>
              <a:rPr lang="en-US" sz="1600" b="1" dirty="0">
                <a:solidFill>
                  <a:schemeClr val="accent2"/>
                </a:solidFill>
                <a:latin typeface="Oswald"/>
                <a:ea typeface="Oswald"/>
                <a:cs typeface="Oswald"/>
                <a:sym typeface="Oswald"/>
              </a:rPr>
              <a:t>$</a:t>
            </a:r>
            <a:r>
              <a:rPr lang="en-US" sz="1600" b="1" dirty="0">
                <a:solidFill>
                  <a:srgbClr val="E97726"/>
                </a:solidFill>
                <a:latin typeface="Oswald"/>
                <a:ea typeface="Oswald"/>
                <a:cs typeface="Oswald"/>
                <a:sym typeface="Oswald"/>
              </a:rPr>
              <a:t>13,000</a:t>
            </a:r>
            <a:r>
              <a:rPr lang="en-US" sz="1600" b="1" dirty="0">
                <a:solidFill>
                  <a:schemeClr val="dk1"/>
                </a:solidFill>
                <a:latin typeface="Oswald"/>
                <a:ea typeface="Oswald"/>
                <a:cs typeface="Oswald"/>
                <a:sym typeface="Oswald"/>
              </a:rPr>
              <a:t> per year for 30 credit hour.</a:t>
            </a:r>
            <a:endParaRPr sz="1600" b="1" dirty="0">
              <a:solidFill>
                <a:schemeClr val="dk1"/>
              </a:solidFill>
              <a:latin typeface="Oswald"/>
              <a:ea typeface="Oswald"/>
              <a:cs typeface="Oswald"/>
              <a:sym typeface="Oswald"/>
            </a:endParaRPr>
          </a:p>
          <a:p>
            <a:pPr marL="457200" marR="0" lvl="0" indent="-514350" algn="l" rtl="0">
              <a:spcBef>
                <a:spcPts val="0"/>
              </a:spcBef>
              <a:spcAft>
                <a:spcPts val="0"/>
              </a:spcAft>
              <a:buClr>
                <a:schemeClr val="dk1"/>
              </a:buClr>
              <a:buSzPts val="4500"/>
              <a:buFont typeface="Oswald"/>
              <a:buAutoNum type="arabicPeriod"/>
            </a:pPr>
            <a:r>
              <a:rPr lang="en-US" sz="4300" b="1" dirty="0">
                <a:solidFill>
                  <a:schemeClr val="dk1"/>
                </a:solidFill>
                <a:latin typeface="Oswald"/>
                <a:ea typeface="Oswald"/>
                <a:cs typeface="Oswald"/>
                <a:sym typeface="Oswald"/>
              </a:rPr>
              <a:t>Location</a:t>
            </a:r>
            <a:r>
              <a:rPr lang="en-US" sz="5000" b="1" dirty="0">
                <a:solidFill>
                  <a:schemeClr val="dk1"/>
                </a:solidFill>
                <a:latin typeface="Oswald"/>
                <a:ea typeface="Oswald"/>
                <a:cs typeface="Oswald"/>
                <a:sym typeface="Oswald"/>
              </a:rPr>
              <a:t> </a:t>
            </a:r>
            <a:endParaRPr sz="5000" b="1" dirty="0">
              <a:solidFill>
                <a:schemeClr val="dk1"/>
              </a:solidFill>
              <a:latin typeface="Oswald"/>
              <a:ea typeface="Oswald"/>
              <a:cs typeface="Oswald"/>
              <a:sym typeface="Oswald"/>
            </a:endParaRPr>
          </a:p>
          <a:p>
            <a:pPr marL="0" marR="0" lvl="0" indent="0" algn="l" rtl="0">
              <a:spcBef>
                <a:spcPts val="0"/>
              </a:spcBef>
              <a:spcAft>
                <a:spcPts val="0"/>
              </a:spcAft>
              <a:buNone/>
            </a:pPr>
            <a:r>
              <a:rPr lang="en-US" sz="1500" b="1" dirty="0">
                <a:solidFill>
                  <a:schemeClr val="dk1"/>
                </a:solidFill>
                <a:latin typeface="Oswald"/>
                <a:ea typeface="Oswald"/>
                <a:cs typeface="Oswald"/>
                <a:sym typeface="Oswald"/>
              </a:rPr>
              <a:t>		</a:t>
            </a:r>
            <a:r>
              <a:rPr lang="en-US" sz="1600" b="1" dirty="0">
                <a:solidFill>
                  <a:schemeClr val="dk1"/>
                </a:solidFill>
                <a:latin typeface="Oswald"/>
                <a:ea typeface="Oswald"/>
                <a:cs typeface="Oswald"/>
                <a:sym typeface="Oswald"/>
              </a:rPr>
              <a:t>You can drive to GSU or take </a:t>
            </a:r>
            <a:r>
              <a:rPr lang="en-US" sz="1600" b="1" dirty="0">
                <a:solidFill>
                  <a:schemeClr val="accent2"/>
                </a:solidFill>
                <a:latin typeface="Oswald"/>
                <a:ea typeface="Oswald"/>
                <a:cs typeface="Oswald"/>
                <a:sym typeface="Oswald"/>
              </a:rPr>
              <a:t>the Metra</a:t>
            </a:r>
            <a:r>
              <a:rPr lang="en-US" sz="1600" b="1" dirty="0">
                <a:solidFill>
                  <a:schemeClr val="dk1"/>
                </a:solidFill>
                <a:latin typeface="Oswald"/>
                <a:ea typeface="Oswald"/>
                <a:cs typeface="Oswald"/>
                <a:sym typeface="Oswald"/>
              </a:rPr>
              <a:t> (University Park).</a:t>
            </a:r>
            <a:endParaRPr sz="1600" b="1" dirty="0">
              <a:solidFill>
                <a:schemeClr val="dk1"/>
              </a:solidFill>
              <a:latin typeface="Oswald"/>
              <a:ea typeface="Oswald"/>
              <a:cs typeface="Oswald"/>
              <a:sym typeface="Oswald"/>
            </a:endParaRPr>
          </a:p>
          <a:p>
            <a:pPr marL="457200" marR="0" lvl="0" indent="-482600" algn="l" rtl="0">
              <a:spcBef>
                <a:spcPts val="0"/>
              </a:spcBef>
              <a:spcAft>
                <a:spcPts val="0"/>
              </a:spcAft>
              <a:buClr>
                <a:schemeClr val="dk1"/>
              </a:buClr>
              <a:buSzPts val="4000"/>
              <a:buFont typeface="Oswald"/>
              <a:buAutoNum type="arabicPeriod"/>
            </a:pPr>
            <a:r>
              <a:rPr lang="en-US" sz="4300" b="1" dirty="0">
                <a:solidFill>
                  <a:schemeClr val="dk1"/>
                </a:solidFill>
                <a:latin typeface="Oswald"/>
                <a:ea typeface="Oswald"/>
                <a:cs typeface="Oswald"/>
                <a:sym typeface="Oswald"/>
              </a:rPr>
              <a:t>Convenience</a:t>
            </a:r>
            <a:endParaRPr sz="4300" b="1" dirty="0">
              <a:solidFill>
                <a:schemeClr val="dk1"/>
              </a:solidFill>
              <a:latin typeface="Oswald"/>
              <a:ea typeface="Oswald"/>
              <a:cs typeface="Oswald"/>
              <a:sym typeface="Oswald"/>
            </a:endParaRPr>
          </a:p>
          <a:p>
            <a:pPr marL="457200" lvl="0" indent="457200" algn="l" rtl="0">
              <a:spcBef>
                <a:spcPts val="0"/>
              </a:spcBef>
              <a:spcAft>
                <a:spcPts val="0"/>
              </a:spcAft>
              <a:buNone/>
            </a:pPr>
            <a:r>
              <a:rPr lang="en-US" sz="1600" b="1" dirty="0">
                <a:solidFill>
                  <a:schemeClr val="dk1"/>
                </a:solidFill>
                <a:latin typeface="Oswald"/>
                <a:ea typeface="Oswald"/>
                <a:cs typeface="Oswald"/>
                <a:sym typeface="Oswald"/>
              </a:rPr>
              <a:t>We offer </a:t>
            </a:r>
            <a:r>
              <a:rPr lang="en-US" sz="1600" b="1" dirty="0">
                <a:solidFill>
                  <a:schemeClr val="accent2"/>
                </a:solidFill>
                <a:latin typeface="Oswald"/>
                <a:ea typeface="Oswald"/>
                <a:cs typeface="Oswald"/>
                <a:sym typeface="Oswald"/>
              </a:rPr>
              <a:t>online</a:t>
            </a:r>
            <a:r>
              <a:rPr lang="en-US" sz="1600" b="1" dirty="0">
                <a:solidFill>
                  <a:schemeClr val="dk1"/>
                </a:solidFill>
                <a:latin typeface="Oswald"/>
                <a:ea typeface="Oswald"/>
                <a:cs typeface="Oswald"/>
                <a:sym typeface="Oswald"/>
              </a:rPr>
              <a:t>, hybrid, in-person, evening, and afternoon classes.</a:t>
            </a:r>
            <a:endParaRPr sz="4400" b="1" dirty="0">
              <a:solidFill>
                <a:schemeClr val="dk1"/>
              </a:solidFill>
              <a:latin typeface="Oswald"/>
              <a:ea typeface="Oswald"/>
              <a:cs typeface="Oswald"/>
              <a:sym typeface="Oswald"/>
            </a:endParaRPr>
          </a:p>
          <a:p>
            <a:pPr marL="457200" marR="0" lvl="0" indent="-501650" algn="l" rtl="0">
              <a:spcBef>
                <a:spcPts val="0"/>
              </a:spcBef>
              <a:spcAft>
                <a:spcPts val="0"/>
              </a:spcAft>
              <a:buClr>
                <a:schemeClr val="dk1"/>
              </a:buClr>
              <a:buSzPts val="4300"/>
              <a:buFont typeface="Oswald"/>
              <a:buAutoNum type="arabicPeriod"/>
            </a:pPr>
            <a:r>
              <a:rPr lang="en-US" sz="4300" b="1" dirty="0">
                <a:solidFill>
                  <a:schemeClr val="dk1"/>
                </a:solidFill>
                <a:latin typeface="Oswald"/>
                <a:ea typeface="Oswald"/>
                <a:cs typeface="Oswald"/>
                <a:sym typeface="Oswald"/>
              </a:rPr>
              <a:t>Diversity </a:t>
            </a:r>
            <a:endParaRPr sz="4300" b="1" dirty="0">
              <a:solidFill>
                <a:schemeClr val="dk1"/>
              </a:solidFill>
              <a:latin typeface="Oswald"/>
              <a:ea typeface="Oswald"/>
              <a:cs typeface="Oswald"/>
              <a:sym typeface="Oswald"/>
            </a:endParaRPr>
          </a:p>
          <a:p>
            <a:pPr marL="914400" marR="0" lvl="0" indent="0" algn="l" rtl="0">
              <a:spcBef>
                <a:spcPts val="0"/>
              </a:spcBef>
              <a:spcAft>
                <a:spcPts val="0"/>
              </a:spcAft>
              <a:buNone/>
            </a:pPr>
            <a:r>
              <a:rPr lang="en-US" sz="1600" b="1" dirty="0">
                <a:solidFill>
                  <a:schemeClr val="dk1"/>
                </a:solidFill>
                <a:latin typeface="Oswald"/>
                <a:ea typeface="Oswald"/>
                <a:cs typeface="Oswald"/>
                <a:sym typeface="Oswald"/>
              </a:rPr>
              <a:t>GSU is a </a:t>
            </a:r>
            <a:r>
              <a:rPr lang="en-US" sz="1600" b="1" dirty="0">
                <a:solidFill>
                  <a:schemeClr val="accent2"/>
                </a:solidFill>
                <a:latin typeface="Oswald"/>
                <a:ea typeface="Oswald"/>
                <a:cs typeface="Oswald"/>
                <a:sym typeface="Oswald"/>
              </a:rPr>
              <a:t>minority serving institution</a:t>
            </a:r>
            <a:r>
              <a:rPr lang="en-US" sz="1600" b="1" dirty="0">
                <a:solidFill>
                  <a:schemeClr val="dk1"/>
                </a:solidFill>
                <a:latin typeface="Oswald"/>
                <a:ea typeface="Oswald"/>
                <a:cs typeface="Oswald"/>
                <a:sym typeface="Oswald"/>
              </a:rPr>
              <a:t>, black serving institution and a emerging </a:t>
            </a:r>
            <a:endParaRPr sz="1600" b="1" dirty="0">
              <a:solidFill>
                <a:schemeClr val="dk1"/>
              </a:solidFill>
              <a:latin typeface="Oswald"/>
              <a:ea typeface="Oswald"/>
              <a:cs typeface="Oswald"/>
              <a:sym typeface="Oswald"/>
            </a:endParaRPr>
          </a:p>
          <a:p>
            <a:pPr marL="914400" marR="0" lvl="0" indent="0" algn="l" rtl="0">
              <a:spcBef>
                <a:spcPts val="0"/>
              </a:spcBef>
              <a:spcAft>
                <a:spcPts val="0"/>
              </a:spcAft>
              <a:buNone/>
            </a:pPr>
            <a:r>
              <a:rPr lang="en-US" sz="1600" b="1" dirty="0" err="1">
                <a:solidFill>
                  <a:schemeClr val="dk1"/>
                </a:solidFill>
                <a:latin typeface="Oswald"/>
                <a:ea typeface="Oswald"/>
                <a:cs typeface="Oswald"/>
                <a:sym typeface="Oswald"/>
              </a:rPr>
              <a:t>hispanic</a:t>
            </a:r>
            <a:r>
              <a:rPr lang="en-US" sz="1600" b="1" dirty="0">
                <a:solidFill>
                  <a:schemeClr val="dk1"/>
                </a:solidFill>
                <a:latin typeface="Oswald"/>
                <a:ea typeface="Oswald"/>
                <a:cs typeface="Oswald"/>
                <a:sym typeface="Oswald"/>
              </a:rPr>
              <a:t> serving institution.</a:t>
            </a:r>
            <a:endParaRPr sz="1600" b="1" dirty="0">
              <a:solidFill>
                <a:schemeClr val="dk1"/>
              </a:solidFill>
              <a:latin typeface="Oswald"/>
              <a:ea typeface="Oswald"/>
              <a:cs typeface="Oswald"/>
              <a:sym typeface="Oswald"/>
            </a:endParaRPr>
          </a:p>
          <a:p>
            <a:pPr marL="0" marR="0" lvl="0" indent="0" algn="l" rtl="0">
              <a:spcBef>
                <a:spcPts val="0"/>
              </a:spcBef>
              <a:spcAft>
                <a:spcPts val="0"/>
              </a:spcAft>
              <a:buNone/>
            </a:pPr>
            <a:endParaRPr b="1" dirty="0">
              <a:solidFill>
                <a:schemeClr val="dk1"/>
              </a:solidFill>
              <a:latin typeface="Oswald"/>
              <a:ea typeface="Oswald"/>
              <a:cs typeface="Oswald"/>
              <a:sym typeface="Oswald"/>
            </a:endParaRPr>
          </a:p>
          <a:p>
            <a:pPr marL="0" marR="0" lvl="0" indent="0" algn="l" rtl="0">
              <a:spcBef>
                <a:spcPts val="0"/>
              </a:spcBef>
              <a:spcAft>
                <a:spcPts val="0"/>
              </a:spcAft>
              <a:buNone/>
            </a:pPr>
            <a:r>
              <a:rPr lang="en-US" b="1" dirty="0">
                <a:solidFill>
                  <a:schemeClr val="dk1"/>
                </a:solidFill>
                <a:latin typeface="Oswald"/>
                <a:ea typeface="Oswald"/>
                <a:cs typeface="Oswald"/>
                <a:sym typeface="Oswald"/>
              </a:rPr>
              <a:t> </a:t>
            </a:r>
            <a:r>
              <a:rPr lang="en-US" dirty="0">
                <a:solidFill>
                  <a:schemeClr val="dk1"/>
                </a:solidFill>
                <a:latin typeface="Oswald"/>
                <a:ea typeface="Oswald"/>
                <a:cs typeface="Oswald"/>
                <a:sym typeface="Oswald"/>
              </a:rPr>
              <a:t> </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1" name="Google Shape;121;p17"/>
          <p:cNvSpPr txBox="1"/>
          <p:nvPr/>
        </p:nvSpPr>
        <p:spPr>
          <a:xfrm>
            <a:off x="1160675" y="508075"/>
            <a:ext cx="49404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100" b="1">
                <a:solidFill>
                  <a:srgbClr val="E97726"/>
                </a:solidFill>
                <a:latin typeface="Oswald"/>
                <a:ea typeface="Oswald"/>
                <a:cs typeface="Oswald"/>
                <a:sym typeface="Oswald"/>
              </a:rPr>
              <a:t>Here to help you!</a:t>
            </a:r>
            <a:endParaRPr sz="5100" b="1">
              <a:solidFill>
                <a:srgbClr val="E97726"/>
              </a:solidFill>
              <a:latin typeface="Oswald"/>
              <a:ea typeface="Oswald"/>
              <a:cs typeface="Oswald"/>
              <a:sym typeface="Oswald"/>
            </a:endParaRPr>
          </a:p>
        </p:txBody>
      </p:sp>
      <p:pic>
        <p:nvPicPr>
          <p:cNvPr id="122" name="Google Shape;122;p17"/>
          <p:cNvPicPr preferRelativeResize="0"/>
          <p:nvPr/>
        </p:nvPicPr>
        <p:blipFill rotWithShape="1">
          <a:blip r:embed="rId4">
            <a:alphaModFix/>
          </a:blip>
          <a:srcRect r="10968"/>
          <a:stretch/>
        </p:blipFill>
        <p:spPr>
          <a:xfrm>
            <a:off x="6691500" y="1916400"/>
            <a:ext cx="1785400" cy="2673788"/>
          </a:xfrm>
          <a:prstGeom prst="rect">
            <a:avLst/>
          </a:prstGeom>
          <a:noFill/>
          <a:ln w="76200" cap="flat" cmpd="sng">
            <a:solidFill>
              <a:srgbClr val="E97726"/>
            </a:solidFill>
            <a:prstDash val="solid"/>
            <a:round/>
            <a:headEnd type="none" w="sm" len="sm"/>
            <a:tailEnd type="none" w="sm" len="sm"/>
          </a:ln>
        </p:spPr>
      </p:pic>
      <p:pic>
        <p:nvPicPr>
          <p:cNvPr id="123" name="Google Shape;123;p17"/>
          <p:cNvPicPr preferRelativeResize="0"/>
          <p:nvPr/>
        </p:nvPicPr>
        <p:blipFill>
          <a:blip r:embed="rId5">
            <a:alphaModFix/>
          </a:blip>
          <a:stretch>
            <a:fillRect/>
          </a:stretch>
        </p:blipFill>
        <p:spPr>
          <a:xfrm>
            <a:off x="818500" y="1900900"/>
            <a:ext cx="1785400" cy="2704800"/>
          </a:xfrm>
          <a:prstGeom prst="rect">
            <a:avLst/>
          </a:prstGeom>
          <a:noFill/>
          <a:ln w="76200" cap="flat" cmpd="sng">
            <a:solidFill>
              <a:schemeClr val="accent2"/>
            </a:solidFill>
            <a:prstDash val="solid"/>
            <a:round/>
            <a:headEnd type="none" w="sm" len="sm"/>
            <a:tailEnd type="none" w="sm" len="sm"/>
          </a:ln>
        </p:spPr>
      </p:pic>
      <p:sp>
        <p:nvSpPr>
          <p:cNvPr id="124" name="Google Shape;124;p17"/>
          <p:cNvSpPr txBox="1"/>
          <p:nvPr/>
        </p:nvSpPr>
        <p:spPr>
          <a:xfrm>
            <a:off x="2815850" y="2565225"/>
            <a:ext cx="3633300" cy="1654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100" b="1">
                <a:solidFill>
                  <a:schemeClr val="accent2"/>
                </a:solidFill>
                <a:latin typeface="Calibri"/>
                <a:ea typeface="Calibri"/>
                <a:cs typeface="Calibri"/>
                <a:sym typeface="Calibri"/>
              </a:rPr>
              <a:t>Emmanuel Lopez</a:t>
            </a:r>
            <a:endParaRPr sz="2100" b="1">
              <a:solidFill>
                <a:schemeClr val="accent2"/>
              </a:solidFill>
              <a:latin typeface="Calibri"/>
              <a:ea typeface="Calibri"/>
              <a:cs typeface="Calibri"/>
              <a:sym typeface="Calibri"/>
            </a:endParaRPr>
          </a:p>
          <a:p>
            <a:pPr marL="0" lvl="0" indent="0" algn="l" rtl="0">
              <a:lnSpc>
                <a:spcPct val="150000"/>
              </a:lnSpc>
              <a:spcBef>
                <a:spcPts val="0"/>
              </a:spcBef>
              <a:spcAft>
                <a:spcPts val="0"/>
              </a:spcAft>
              <a:buNone/>
            </a:pPr>
            <a:r>
              <a:rPr lang="en-US" sz="1600">
                <a:latin typeface="Calibri"/>
                <a:ea typeface="Calibri"/>
                <a:cs typeface="Calibri"/>
                <a:sym typeface="Calibri"/>
              </a:rPr>
              <a:t>Assistant Director of Transfer Admissions </a:t>
            </a:r>
            <a:endParaRPr sz="1600">
              <a:latin typeface="Calibri"/>
              <a:ea typeface="Calibri"/>
              <a:cs typeface="Calibri"/>
              <a:sym typeface="Calibri"/>
            </a:endParaRPr>
          </a:p>
          <a:p>
            <a:pPr marL="0" lvl="0" indent="0" algn="l" rtl="0">
              <a:lnSpc>
                <a:spcPct val="150000"/>
              </a:lnSpc>
              <a:spcBef>
                <a:spcPts val="0"/>
              </a:spcBef>
              <a:spcAft>
                <a:spcPts val="0"/>
              </a:spcAft>
              <a:buNone/>
            </a:pPr>
            <a:r>
              <a:rPr lang="en-US" sz="1600" u="sng">
                <a:solidFill>
                  <a:schemeClr val="hlink"/>
                </a:solidFill>
                <a:latin typeface="Calibri"/>
                <a:ea typeface="Calibri"/>
                <a:cs typeface="Calibri"/>
                <a:sym typeface="Calibri"/>
                <a:hlinkClick r:id="rId6"/>
              </a:rPr>
              <a:t>elopez6@govst.edu</a:t>
            </a:r>
            <a:endParaRPr sz="1600">
              <a:latin typeface="Calibri"/>
              <a:ea typeface="Calibri"/>
              <a:cs typeface="Calibri"/>
              <a:sym typeface="Calibri"/>
            </a:endParaRPr>
          </a:p>
          <a:p>
            <a:pPr marL="0" lvl="0" indent="0" algn="l" rtl="0">
              <a:lnSpc>
                <a:spcPct val="150000"/>
              </a:lnSpc>
              <a:spcBef>
                <a:spcPts val="0"/>
              </a:spcBef>
              <a:spcAft>
                <a:spcPts val="0"/>
              </a:spcAft>
              <a:buNone/>
            </a:pPr>
            <a:r>
              <a:rPr lang="en-US" sz="1600">
                <a:latin typeface="Calibri"/>
                <a:ea typeface="Calibri"/>
                <a:cs typeface="Calibri"/>
                <a:sym typeface="Calibri"/>
              </a:rPr>
              <a:t>708-263-7983</a:t>
            </a:r>
            <a:endParaRPr sz="1600">
              <a:latin typeface="Calibri"/>
              <a:ea typeface="Calibri"/>
              <a:cs typeface="Calibri"/>
              <a:sym typeface="Calibri"/>
            </a:endParaRPr>
          </a:p>
        </p:txBody>
      </p:sp>
      <p:sp>
        <p:nvSpPr>
          <p:cNvPr id="125" name="Google Shape;125;p17"/>
          <p:cNvSpPr txBox="1"/>
          <p:nvPr/>
        </p:nvSpPr>
        <p:spPr>
          <a:xfrm>
            <a:off x="8734250" y="2565225"/>
            <a:ext cx="3391200" cy="163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000" b="1">
                <a:solidFill>
                  <a:schemeClr val="accent2"/>
                </a:solidFill>
                <a:latin typeface="Calibri"/>
                <a:ea typeface="Calibri"/>
                <a:cs typeface="Calibri"/>
                <a:sym typeface="Calibri"/>
              </a:rPr>
              <a:t>Joseph Day DrPH</a:t>
            </a:r>
            <a:endParaRPr sz="2000" b="1">
              <a:solidFill>
                <a:schemeClr val="accent2"/>
              </a:solidFill>
              <a:latin typeface="Calibri"/>
              <a:ea typeface="Calibri"/>
              <a:cs typeface="Calibri"/>
              <a:sym typeface="Calibri"/>
            </a:endParaRPr>
          </a:p>
          <a:p>
            <a:pPr marL="0" lvl="0" indent="0" algn="l" rtl="0">
              <a:lnSpc>
                <a:spcPct val="150000"/>
              </a:lnSpc>
              <a:spcBef>
                <a:spcPts val="0"/>
              </a:spcBef>
              <a:spcAft>
                <a:spcPts val="0"/>
              </a:spcAft>
              <a:buNone/>
            </a:pPr>
            <a:r>
              <a:rPr lang="en-US" sz="1600">
                <a:latin typeface="Calibri"/>
                <a:ea typeface="Calibri"/>
                <a:cs typeface="Calibri"/>
                <a:sym typeface="Calibri"/>
              </a:rPr>
              <a:t>Program Director | Community Health  </a:t>
            </a:r>
            <a:endParaRPr sz="1600">
              <a:latin typeface="Calibri"/>
              <a:ea typeface="Calibri"/>
              <a:cs typeface="Calibri"/>
              <a:sym typeface="Calibri"/>
            </a:endParaRPr>
          </a:p>
          <a:p>
            <a:pPr marL="0" lvl="0" indent="0" algn="l" rtl="0">
              <a:lnSpc>
                <a:spcPct val="150000"/>
              </a:lnSpc>
              <a:spcBef>
                <a:spcPts val="0"/>
              </a:spcBef>
              <a:spcAft>
                <a:spcPts val="0"/>
              </a:spcAft>
              <a:buNone/>
            </a:pPr>
            <a:r>
              <a:rPr lang="en-US" sz="1600" u="sng">
                <a:solidFill>
                  <a:schemeClr val="hlink"/>
                </a:solidFill>
                <a:latin typeface="Calibri"/>
                <a:ea typeface="Calibri"/>
                <a:cs typeface="Calibri"/>
                <a:sym typeface="Calibri"/>
                <a:hlinkClick r:id="rId7"/>
              </a:rPr>
              <a:t>jday2@govst.edu</a:t>
            </a:r>
            <a:endParaRPr sz="1600">
              <a:latin typeface="Calibri"/>
              <a:ea typeface="Calibri"/>
              <a:cs typeface="Calibri"/>
              <a:sym typeface="Calibri"/>
            </a:endParaRPr>
          </a:p>
          <a:p>
            <a:pPr marL="0" lvl="0" indent="0" algn="l" rtl="0">
              <a:lnSpc>
                <a:spcPct val="150000"/>
              </a:lnSpc>
              <a:spcBef>
                <a:spcPts val="0"/>
              </a:spcBef>
              <a:spcAft>
                <a:spcPts val="0"/>
              </a:spcAft>
              <a:buNone/>
            </a:pPr>
            <a:r>
              <a:rPr lang="en-US" sz="1600">
                <a:latin typeface="Calibri"/>
                <a:ea typeface="Calibri"/>
                <a:cs typeface="Calibri"/>
                <a:sym typeface="Calibri"/>
              </a:rPr>
              <a:t>708-235-7389</a:t>
            </a:r>
            <a:endParaRPr sz="16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7DD7-20DB-184C-B149-064CEED5D9D6}"/>
              </a:ext>
            </a:extLst>
          </p:cNvPr>
          <p:cNvPicPr>
            <a:picLocks noChangeAspect="1"/>
          </p:cNvPicPr>
          <p:nvPr/>
        </p:nvPicPr>
        <p:blipFill>
          <a:blip r:embed="rId3"/>
          <a:stretch>
            <a:fillRect/>
          </a:stretch>
        </p:blipFill>
        <p:spPr>
          <a:xfrm>
            <a:off x="0" y="0"/>
            <a:ext cx="12192000"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573" y="1688712"/>
            <a:ext cx="7906853" cy="3143689"/>
          </a:xfrm>
          <a:prstGeom prst="rect">
            <a:avLst/>
          </a:prstGeom>
          <a:ln w="57150">
            <a:solidFill>
              <a:schemeClr val="bg1"/>
            </a:solidFill>
          </a:ln>
        </p:spPr>
      </p:pic>
    </p:spTree>
    <p:extLst>
      <p:ext uri="{BB962C8B-B14F-4D97-AF65-F5344CB8AC3E}">
        <p14:creationId xmlns:p14="http://schemas.microsoft.com/office/powerpoint/2010/main" val="1079130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2895897" y="461425"/>
            <a:ext cx="9048465" cy="830997"/>
          </a:xfrm>
          <a:prstGeom prst="rect">
            <a:avLst/>
          </a:prstGeom>
          <a:noFill/>
        </p:spPr>
        <p:txBody>
          <a:bodyPr wrap="square" rtlCol="0">
            <a:spAutoFit/>
          </a:bodyPr>
          <a:lstStyle/>
          <a:p>
            <a:pPr algn="ctr"/>
            <a:r>
              <a:rPr lang="en-US" sz="4800" b="1" dirty="0">
                <a:solidFill>
                  <a:srgbClr val="E97726"/>
                </a:solidFill>
                <a:latin typeface="Trade Gothic LT Std" pitchFamily="2" charset="0"/>
              </a:rPr>
              <a:t>DDP Partner Community Colleges</a:t>
            </a:r>
          </a:p>
        </p:txBody>
      </p:sp>
      <p:pic>
        <p:nvPicPr>
          <p:cNvPr id="5" name="Picture 4"/>
          <p:cNvPicPr>
            <a:picLocks noChangeAspect="1"/>
          </p:cNvPicPr>
          <p:nvPr/>
        </p:nvPicPr>
        <p:blipFill rotWithShape="1">
          <a:blip r:embed="rId4"/>
          <a:srcRect l="2444" t="5941" r="3533" b="5724"/>
          <a:stretch/>
        </p:blipFill>
        <p:spPr>
          <a:xfrm>
            <a:off x="3207894" y="1633928"/>
            <a:ext cx="8424473" cy="3957404"/>
          </a:xfrm>
          <a:prstGeom prst="rect">
            <a:avLst/>
          </a:prstGeom>
          <a:ln>
            <a:solidFill>
              <a:schemeClr val="accent2"/>
            </a:solidFill>
          </a:ln>
        </p:spPr>
      </p:pic>
    </p:spTree>
    <p:extLst>
      <p:ext uri="{BB962C8B-B14F-4D97-AF65-F5344CB8AC3E}">
        <p14:creationId xmlns:p14="http://schemas.microsoft.com/office/powerpoint/2010/main" val="19886453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3043450" y="355672"/>
            <a:ext cx="8904710" cy="923330"/>
          </a:xfrm>
          <a:prstGeom prst="rect">
            <a:avLst/>
          </a:prstGeom>
          <a:noFill/>
        </p:spPr>
        <p:txBody>
          <a:bodyPr wrap="square" rtlCol="0">
            <a:spAutoFit/>
          </a:bodyPr>
          <a:lstStyle/>
          <a:p>
            <a:pPr algn="ctr"/>
            <a:r>
              <a:rPr lang="en-US" sz="5400" b="1" dirty="0">
                <a:solidFill>
                  <a:srgbClr val="E97726"/>
                </a:solidFill>
                <a:latin typeface="Trade Gothic LT Std" pitchFamily="2" charset="0"/>
              </a:rPr>
              <a:t>Why refer a student to DDP?</a:t>
            </a:r>
          </a:p>
        </p:txBody>
      </p:sp>
      <p:sp>
        <p:nvSpPr>
          <p:cNvPr id="6" name="TextBox 5">
            <a:extLst>
              <a:ext uri="{FF2B5EF4-FFF2-40B4-BE49-F238E27FC236}">
                <a16:creationId xmlns:a16="http://schemas.microsoft.com/office/drawing/2014/main" id="{04DE7C8F-122D-9F47-84BB-A1D4A6BDBBAF}"/>
              </a:ext>
            </a:extLst>
          </p:cNvPr>
          <p:cNvSpPr txBox="1"/>
          <p:nvPr/>
        </p:nvSpPr>
        <p:spPr>
          <a:xfrm>
            <a:off x="3043450" y="1371335"/>
            <a:ext cx="8904710" cy="5062924"/>
          </a:xfrm>
          <a:prstGeom prst="rect">
            <a:avLst/>
          </a:prstGeom>
          <a:noFill/>
        </p:spPr>
        <p:txBody>
          <a:bodyPr wrap="square" rtlCol="0">
            <a:spAutoFit/>
          </a:bodyPr>
          <a:lstStyle>
            <a:defPPr>
              <a:defRPr lang="en-US"/>
            </a:defPPr>
            <a:lvl1pPr marL="457200" indent="-457200">
              <a:buSzPct val="150000"/>
              <a:buFont typeface="Arial" panose="020B0604020202020204" pitchFamily="34" charset="0"/>
              <a:buChar char="•"/>
              <a:defRPr sz="2800">
                <a:solidFill>
                  <a:schemeClr val="bg1"/>
                </a:solidFill>
              </a:defRPr>
            </a:lvl1pPr>
            <a:lvl3pPr marL="1257300" lvl="2" indent="-342900">
              <a:buSzPct val="75000"/>
              <a:buFont typeface="Courier New" panose="02070309020205020404" pitchFamily="49" charset="0"/>
              <a:buChar char="o"/>
              <a:defRPr sz="2400">
                <a:solidFill>
                  <a:schemeClr val="bg1"/>
                </a:solidFill>
              </a:defRPr>
            </a:lvl3pPr>
          </a:lstStyle>
          <a:p>
            <a:pPr marL="50800" indent="0" algn="ctr">
              <a:spcBef>
                <a:spcPts val="1200"/>
              </a:spcBef>
              <a:buSzPct val="100000"/>
              <a:buNone/>
            </a:pPr>
            <a:r>
              <a:rPr lang="en-US" sz="1800" dirty="0">
                <a:solidFill>
                  <a:schemeClr val="tx1"/>
                </a:solidFill>
              </a:rPr>
              <a:t>The DDP is called "dual degree" because it assists students in the completion of their </a:t>
            </a:r>
            <a:r>
              <a:rPr lang="en-US" sz="1800" b="1" dirty="0">
                <a:solidFill>
                  <a:schemeClr val="tx1"/>
                </a:solidFill>
              </a:rPr>
              <a:t>associate degree </a:t>
            </a:r>
            <a:r>
              <a:rPr lang="en-US" sz="1800" dirty="0">
                <a:solidFill>
                  <a:schemeClr val="tx1"/>
                </a:solidFill>
              </a:rPr>
              <a:t>and then transfer seamlessly to GSU to complete their </a:t>
            </a:r>
            <a:r>
              <a:rPr lang="en-US" sz="1800" b="1" dirty="0">
                <a:solidFill>
                  <a:schemeClr val="tx1"/>
                </a:solidFill>
              </a:rPr>
              <a:t>bachelor's degree</a:t>
            </a:r>
            <a:r>
              <a:rPr lang="en-US" sz="1800" dirty="0">
                <a:solidFill>
                  <a:schemeClr val="tx1"/>
                </a:solidFill>
              </a:rPr>
              <a:t>. </a:t>
            </a: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1800" dirty="0">
              <a:solidFill>
                <a:schemeClr val="tx1"/>
              </a:solidFill>
            </a:endParaRPr>
          </a:p>
          <a:p>
            <a:pPr marL="50800" indent="0">
              <a:spcBef>
                <a:spcPts val="1200"/>
              </a:spcBef>
              <a:buSzPct val="100000"/>
              <a:buNone/>
            </a:pPr>
            <a:endParaRPr lang="en-US" sz="700" dirty="0">
              <a:solidFill>
                <a:schemeClr val="tx1"/>
              </a:solidFill>
            </a:endParaRPr>
          </a:p>
          <a:p>
            <a:pPr marL="50800" indent="0" algn="ctr">
              <a:spcBef>
                <a:spcPts val="1200"/>
              </a:spcBef>
              <a:buSzPct val="100000"/>
              <a:buNone/>
            </a:pPr>
            <a:r>
              <a:rPr lang="en-US" sz="1800" dirty="0">
                <a:solidFill>
                  <a:schemeClr val="tx1"/>
                </a:solidFill>
              </a:rPr>
              <a:t>Students who are interested in participating in the Dual Degree Program are encouraged to join </a:t>
            </a:r>
            <a:r>
              <a:rPr lang="en-US" sz="1800" b="1" u="sng" dirty="0">
                <a:solidFill>
                  <a:schemeClr val="tx1"/>
                </a:solidFill>
              </a:rPr>
              <a:t>as early as possible</a:t>
            </a:r>
            <a:r>
              <a:rPr lang="en-US" sz="1800" b="1" dirty="0">
                <a:solidFill>
                  <a:schemeClr val="tx1"/>
                </a:solidFill>
              </a:rPr>
              <a:t> </a:t>
            </a:r>
            <a:r>
              <a:rPr lang="en-US" sz="1800" dirty="0">
                <a:solidFill>
                  <a:schemeClr val="tx1"/>
                </a:solidFill>
              </a:rPr>
              <a:t>while pursuing an associate degree at their community college. </a:t>
            </a:r>
          </a:p>
          <a:p>
            <a:pPr marL="50800" indent="0" algn="ctr">
              <a:spcBef>
                <a:spcPts val="1200"/>
              </a:spcBef>
              <a:buSzPct val="100000"/>
              <a:buNone/>
            </a:pPr>
            <a:r>
              <a:rPr lang="en-US" sz="1800" b="1" i="1" dirty="0">
                <a:solidFill>
                  <a:schemeClr val="accent2"/>
                </a:solidFill>
                <a:highlight>
                  <a:srgbClr val="FFFF00"/>
                </a:highlight>
              </a:rPr>
              <a:t>Tuition rates are increasing for 2023-2024 – Tell students to lock in their tuition rate NOW!</a:t>
            </a:r>
            <a:endParaRPr lang="en-US" sz="100" b="1" dirty="0">
              <a:solidFill>
                <a:schemeClr val="accent2"/>
              </a:solidFill>
              <a:highlight>
                <a:srgbClr val="FFFF00"/>
              </a:highligh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0791" t="8241" r="8935" b="26923"/>
          <a:stretch/>
        </p:blipFill>
        <p:spPr>
          <a:xfrm>
            <a:off x="4789570" y="2293700"/>
            <a:ext cx="5177774" cy="2787305"/>
          </a:xfrm>
          <a:prstGeom prst="rect">
            <a:avLst/>
          </a:prstGeom>
          <a:ln w="28575">
            <a:solidFill>
              <a:schemeClr val="accent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178693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D68298-EA0E-2C42-A7CD-0BA9B3BD808F}"/>
              </a:ext>
            </a:extLst>
          </p:cNvPr>
          <p:cNvSpPr txBox="1"/>
          <p:nvPr/>
        </p:nvSpPr>
        <p:spPr>
          <a:xfrm>
            <a:off x="3043450" y="346410"/>
            <a:ext cx="8775701" cy="1015663"/>
          </a:xfrm>
          <a:prstGeom prst="rect">
            <a:avLst/>
          </a:prstGeom>
          <a:noFill/>
        </p:spPr>
        <p:txBody>
          <a:bodyPr wrap="square" rtlCol="0">
            <a:spAutoFit/>
          </a:bodyPr>
          <a:lstStyle/>
          <a:p>
            <a:r>
              <a:rPr lang="en-US" sz="6000" b="1" dirty="0">
                <a:solidFill>
                  <a:srgbClr val="E97726"/>
                </a:solidFill>
                <a:latin typeface="Trade Gothic LT Std" pitchFamily="2" charset="0"/>
              </a:rPr>
              <a:t>Many Benefits of DDP</a:t>
            </a:r>
          </a:p>
        </p:txBody>
      </p:sp>
      <p:sp>
        <p:nvSpPr>
          <p:cNvPr id="8" name="TextBox 7">
            <a:extLst>
              <a:ext uri="{FF2B5EF4-FFF2-40B4-BE49-F238E27FC236}">
                <a16:creationId xmlns:a16="http://schemas.microsoft.com/office/drawing/2014/main" id="{04DE7C8F-122D-9F47-84BB-A1D4A6BDBBAF}"/>
              </a:ext>
            </a:extLst>
          </p:cNvPr>
          <p:cNvSpPr txBox="1"/>
          <p:nvPr/>
        </p:nvSpPr>
        <p:spPr>
          <a:xfrm>
            <a:off x="3043451" y="1523142"/>
            <a:ext cx="8775700" cy="5178341"/>
          </a:xfrm>
          <a:prstGeom prst="rect">
            <a:avLst/>
          </a:prstGeom>
          <a:noFill/>
        </p:spPr>
        <p:txBody>
          <a:bodyPr wrap="square" rtlCol="0">
            <a:spAutoFit/>
          </a:bodyPr>
          <a:lstStyle>
            <a:defPPr>
              <a:defRPr lang="en-US"/>
            </a:defPPr>
            <a:lvl1pPr marL="457200" indent="-457200">
              <a:buSzPct val="150000"/>
              <a:buFont typeface="Arial" panose="020B0604020202020204" pitchFamily="34" charset="0"/>
              <a:buChar char="•"/>
              <a:defRPr sz="2800">
                <a:solidFill>
                  <a:schemeClr val="bg1"/>
                </a:solidFill>
              </a:defRPr>
            </a:lvl1pPr>
            <a:lvl3pPr marL="1257300" lvl="2" indent="-342900">
              <a:buSzPct val="75000"/>
              <a:buFont typeface="Courier New" panose="02070309020205020404" pitchFamily="49" charset="0"/>
              <a:buChar char="o"/>
              <a:defRPr sz="2400">
                <a:solidFill>
                  <a:schemeClr val="bg1"/>
                </a:solidFill>
              </a:defRPr>
            </a:lvl3pPr>
          </a:lstStyle>
          <a:p>
            <a:pPr marL="508000">
              <a:buSzPct val="100000"/>
              <a:buFont typeface="Wingdings" panose="05000000000000000000" pitchFamily="2" charset="2"/>
              <a:buChar char="§"/>
            </a:pPr>
            <a:r>
              <a:rPr lang="en-US" sz="2200" dirty="0">
                <a:solidFill>
                  <a:schemeClr val="tx1"/>
                </a:solidFill>
              </a:rPr>
              <a:t>Personalized pre-transfer advising from </a:t>
            </a:r>
            <a:r>
              <a:rPr lang="en-US" sz="2200" b="1" dirty="0">
                <a:solidFill>
                  <a:schemeClr val="tx1"/>
                </a:solidFill>
              </a:rPr>
              <a:t>DDP Transfer Specialist </a:t>
            </a:r>
          </a:p>
          <a:p>
            <a:pPr marL="508000">
              <a:spcBef>
                <a:spcPts val="1200"/>
              </a:spcBef>
              <a:buSzPct val="100000"/>
              <a:buFont typeface="Wingdings" panose="05000000000000000000" pitchFamily="2" charset="2"/>
              <a:buChar char="§"/>
            </a:pPr>
            <a:r>
              <a:rPr lang="en-US" sz="2200" dirty="0">
                <a:solidFill>
                  <a:schemeClr val="tx1"/>
                </a:solidFill>
              </a:rPr>
              <a:t>Exclusive </a:t>
            </a:r>
            <a:r>
              <a:rPr lang="en-US" sz="2200" b="1" dirty="0">
                <a:solidFill>
                  <a:schemeClr val="tx1"/>
                </a:solidFill>
              </a:rPr>
              <a:t>scholarship opportunities </a:t>
            </a:r>
            <a:r>
              <a:rPr lang="en-US" sz="2200" dirty="0">
                <a:solidFill>
                  <a:schemeClr val="tx1"/>
                </a:solidFill>
              </a:rPr>
              <a:t>for DDP students </a:t>
            </a:r>
          </a:p>
          <a:p>
            <a:pPr marL="508000">
              <a:spcBef>
                <a:spcPts val="1200"/>
              </a:spcBef>
              <a:buSzPct val="100000"/>
              <a:buFont typeface="Wingdings" panose="05000000000000000000" pitchFamily="2" charset="2"/>
              <a:buChar char="§"/>
            </a:pPr>
            <a:r>
              <a:rPr lang="en-US" sz="2200" b="1" dirty="0">
                <a:solidFill>
                  <a:schemeClr val="tx1"/>
                </a:solidFill>
              </a:rPr>
              <a:t>Locked-in GSU tuition rate </a:t>
            </a:r>
            <a:r>
              <a:rPr lang="en-US" sz="2200" dirty="0">
                <a:solidFill>
                  <a:schemeClr val="tx1"/>
                </a:solidFill>
              </a:rPr>
              <a:t>at time of DDP enrollment</a:t>
            </a:r>
          </a:p>
          <a:p>
            <a:pPr marL="508000">
              <a:spcBef>
                <a:spcPts val="1200"/>
              </a:spcBef>
              <a:buSzPct val="100000"/>
              <a:buFont typeface="Wingdings" panose="05000000000000000000" pitchFamily="2" charset="2"/>
              <a:buChar char="§"/>
            </a:pPr>
            <a:r>
              <a:rPr lang="en-US" sz="2200" b="1" dirty="0">
                <a:solidFill>
                  <a:schemeClr val="tx1"/>
                </a:solidFill>
              </a:rPr>
              <a:t>Guaranteed admission</a:t>
            </a:r>
            <a:r>
              <a:rPr lang="en-US" sz="2000" b="1" dirty="0">
                <a:solidFill>
                  <a:schemeClr val="tx1"/>
                </a:solidFill>
              </a:rPr>
              <a:t>*</a:t>
            </a:r>
            <a:r>
              <a:rPr lang="en-US" sz="2200" b="1" dirty="0">
                <a:solidFill>
                  <a:schemeClr val="tx1"/>
                </a:solidFill>
              </a:rPr>
              <a:t> </a:t>
            </a:r>
            <a:r>
              <a:rPr lang="en-US" sz="2200" dirty="0">
                <a:solidFill>
                  <a:schemeClr val="tx1"/>
                </a:solidFill>
              </a:rPr>
              <a:t>to GSU and </a:t>
            </a:r>
            <a:r>
              <a:rPr lang="en-US" sz="2200" b="1" dirty="0">
                <a:solidFill>
                  <a:schemeClr val="tx1"/>
                </a:solidFill>
              </a:rPr>
              <a:t>application fee waived</a:t>
            </a:r>
          </a:p>
          <a:p>
            <a:pPr marL="977900" indent="-228600">
              <a:spcBef>
                <a:spcPts val="300"/>
              </a:spcBef>
              <a:buSzPct val="100000"/>
              <a:buNone/>
            </a:pPr>
            <a:r>
              <a:rPr lang="en-US" sz="1800" i="1" dirty="0">
                <a:solidFill>
                  <a:schemeClr val="tx1"/>
                </a:solidFill>
              </a:rPr>
              <a:t>Exceptions with special admissions requirements include Social Work, Nursing, Business and Applied Science (BAAS) &amp; Manufacturing Management programs</a:t>
            </a:r>
          </a:p>
          <a:p>
            <a:pPr marL="508000">
              <a:spcBef>
                <a:spcPts val="1200"/>
              </a:spcBef>
              <a:buSzPct val="100000"/>
              <a:buFont typeface="Wingdings" panose="05000000000000000000" pitchFamily="2" charset="2"/>
              <a:buChar char="§"/>
            </a:pPr>
            <a:r>
              <a:rPr lang="en-US" sz="2200" dirty="0">
                <a:solidFill>
                  <a:schemeClr val="tx1"/>
                </a:solidFill>
              </a:rPr>
              <a:t>Exclusive programming, e.g., </a:t>
            </a:r>
            <a:r>
              <a:rPr lang="en-US" sz="2200" b="1" dirty="0">
                <a:solidFill>
                  <a:schemeClr val="tx1"/>
                </a:solidFill>
              </a:rPr>
              <a:t>DDP Induction and Cording Ceremonies</a:t>
            </a:r>
          </a:p>
          <a:p>
            <a:pPr marL="508000">
              <a:spcBef>
                <a:spcPts val="1200"/>
              </a:spcBef>
              <a:buSzPct val="100000"/>
              <a:buFont typeface="Wingdings" panose="05000000000000000000" pitchFamily="2" charset="2"/>
              <a:buChar char="§"/>
            </a:pPr>
            <a:r>
              <a:rPr lang="en-US" sz="2200" b="1" dirty="0">
                <a:solidFill>
                  <a:schemeClr val="tx1"/>
                </a:solidFill>
              </a:rPr>
              <a:t>Participate in DDP social and community service events </a:t>
            </a:r>
            <a:r>
              <a:rPr lang="en-US" sz="2200" dirty="0">
                <a:solidFill>
                  <a:schemeClr val="tx1"/>
                </a:solidFill>
              </a:rPr>
              <a:t>throughout community college and GSU experiences</a:t>
            </a:r>
          </a:p>
          <a:p>
            <a:pPr marL="508000">
              <a:spcBef>
                <a:spcPts val="1200"/>
              </a:spcBef>
              <a:buSzPct val="100000"/>
              <a:buFont typeface="Wingdings" panose="05000000000000000000" pitchFamily="2" charset="2"/>
              <a:buChar char="§"/>
            </a:pPr>
            <a:r>
              <a:rPr lang="en-US" sz="2200" b="1" dirty="0">
                <a:solidFill>
                  <a:schemeClr val="tx1"/>
                </a:solidFill>
              </a:rPr>
              <a:t>Access to GSU student perks </a:t>
            </a:r>
            <a:r>
              <a:rPr lang="en-US" sz="2200" dirty="0">
                <a:solidFill>
                  <a:schemeClr val="tx1"/>
                </a:solidFill>
              </a:rPr>
              <a:t>prior to transferring, such as access to the Fitness Center and Center for Performing Arts student discount</a:t>
            </a:r>
          </a:p>
          <a:p>
            <a:pPr marL="50800" indent="0" algn="ctr">
              <a:spcBef>
                <a:spcPts val="2400"/>
              </a:spcBef>
              <a:buSzPct val="100000"/>
              <a:buNone/>
            </a:pPr>
            <a:r>
              <a:rPr lang="en-US" sz="1400" dirty="0">
                <a:solidFill>
                  <a:schemeClr val="tx1"/>
                </a:solidFill>
              </a:rPr>
              <a:t>* Guarantee is dependent on successful completion of the associate degree prior to transfer.</a:t>
            </a:r>
          </a:p>
        </p:txBody>
      </p:sp>
    </p:spTree>
    <p:extLst>
      <p:ext uri="{BB962C8B-B14F-4D97-AF65-F5344CB8AC3E}">
        <p14:creationId xmlns:p14="http://schemas.microsoft.com/office/powerpoint/2010/main" val="1305961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7DD7-20DB-184C-B149-064CEED5D9D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CEC7C80-7B4E-0341-A5D0-F202837D35BA}"/>
              </a:ext>
            </a:extLst>
          </p:cNvPr>
          <p:cNvSpPr txBox="1"/>
          <p:nvPr/>
        </p:nvSpPr>
        <p:spPr>
          <a:xfrm>
            <a:off x="489585" y="451207"/>
            <a:ext cx="11212830" cy="1015663"/>
          </a:xfrm>
          <a:prstGeom prst="rect">
            <a:avLst/>
          </a:prstGeom>
          <a:noFill/>
        </p:spPr>
        <p:txBody>
          <a:bodyPr wrap="square" rtlCol="0">
            <a:spAutoFit/>
          </a:bodyPr>
          <a:lstStyle/>
          <a:p>
            <a:pPr algn="ctr"/>
            <a:endParaRPr lang="en-US" sz="6000" b="1" dirty="0">
              <a:solidFill>
                <a:schemeClr val="bg1"/>
              </a:solidFill>
              <a:latin typeface="Trade Gothic LT Std" pitchFamily="2" charset="0"/>
            </a:endParaRPr>
          </a:p>
        </p:txBody>
      </p:sp>
      <p:pic>
        <p:nvPicPr>
          <p:cNvPr id="37" name="Picture 36" descr="A group of people working on a project&#10;&#10;Description automatically generated with medium confidence">
            <a:extLst>
              <a:ext uri="{FF2B5EF4-FFF2-40B4-BE49-F238E27FC236}">
                <a16:creationId xmlns:a16="http://schemas.microsoft.com/office/drawing/2014/main" id="{39FFEEF6-7381-8DEC-E735-9BAF9F8277CE}"/>
              </a:ext>
            </a:extLst>
          </p:cNvPr>
          <p:cNvPicPr>
            <a:picLocks noChangeAspect="1"/>
          </p:cNvPicPr>
          <p:nvPr/>
        </p:nvPicPr>
        <p:blipFill>
          <a:blip r:embed="rId4"/>
          <a:stretch>
            <a:fillRect/>
          </a:stretch>
        </p:blipFill>
        <p:spPr>
          <a:xfrm>
            <a:off x="8757999" y="256285"/>
            <a:ext cx="3144983" cy="2358737"/>
          </a:xfrm>
          <a:prstGeom prst="rect">
            <a:avLst/>
          </a:prstGeom>
          <a:ln>
            <a:solidFill>
              <a:schemeClr val="bg1"/>
            </a:solidFill>
          </a:ln>
        </p:spPr>
      </p:pic>
      <p:pic>
        <p:nvPicPr>
          <p:cNvPr id="6" name="Picture 5" descr="A couple of men looking at a tablet&#10;&#10;Description automatically generated with low confidence">
            <a:extLst>
              <a:ext uri="{FF2B5EF4-FFF2-40B4-BE49-F238E27FC236}">
                <a16:creationId xmlns:a16="http://schemas.microsoft.com/office/drawing/2014/main" id="{468924CA-9806-1EBB-A3D9-E6F36666329A}"/>
              </a:ext>
            </a:extLst>
          </p:cNvPr>
          <p:cNvPicPr>
            <a:picLocks noChangeAspect="1"/>
          </p:cNvPicPr>
          <p:nvPr/>
        </p:nvPicPr>
        <p:blipFill>
          <a:blip r:embed="rId5"/>
          <a:stretch>
            <a:fillRect/>
          </a:stretch>
        </p:blipFill>
        <p:spPr>
          <a:xfrm>
            <a:off x="259197" y="4754731"/>
            <a:ext cx="2768648" cy="1845314"/>
          </a:xfrm>
          <a:prstGeom prst="rect">
            <a:avLst/>
          </a:prstGeom>
          <a:ln>
            <a:solidFill>
              <a:schemeClr val="bg1"/>
            </a:solidFill>
          </a:ln>
        </p:spPr>
      </p:pic>
      <p:pic>
        <p:nvPicPr>
          <p:cNvPr id="25" name="Picture 24" descr="A picture containing outdoor, marketplace, outdoor object&#10;&#10;Description automatically generated">
            <a:extLst>
              <a:ext uri="{FF2B5EF4-FFF2-40B4-BE49-F238E27FC236}">
                <a16:creationId xmlns:a16="http://schemas.microsoft.com/office/drawing/2014/main" id="{22D2CA51-60B6-1066-BA50-0E57B456A53C}"/>
              </a:ext>
            </a:extLst>
          </p:cNvPr>
          <p:cNvPicPr>
            <a:picLocks noChangeAspect="1"/>
          </p:cNvPicPr>
          <p:nvPr/>
        </p:nvPicPr>
        <p:blipFill rotWithShape="1">
          <a:blip r:embed="rId6"/>
          <a:srcRect l="20481" t="13221" r="16886" b="11690"/>
          <a:stretch/>
        </p:blipFill>
        <p:spPr>
          <a:xfrm>
            <a:off x="6543550" y="4434796"/>
            <a:ext cx="2433972" cy="2188549"/>
          </a:xfrm>
          <a:prstGeom prst="rect">
            <a:avLst/>
          </a:prstGeom>
          <a:ln>
            <a:solidFill>
              <a:schemeClr val="bg1"/>
            </a:solidFill>
          </a:ln>
        </p:spPr>
      </p:pic>
      <p:pic>
        <p:nvPicPr>
          <p:cNvPr id="23" name="Picture 22" descr="A group of people in a store&#10;&#10;Description automatically generated with low confidence">
            <a:extLst>
              <a:ext uri="{FF2B5EF4-FFF2-40B4-BE49-F238E27FC236}">
                <a16:creationId xmlns:a16="http://schemas.microsoft.com/office/drawing/2014/main" id="{0F30F7E4-FDB1-2FDF-07E2-B8A306FEBCB3}"/>
              </a:ext>
            </a:extLst>
          </p:cNvPr>
          <p:cNvPicPr>
            <a:picLocks noChangeAspect="1"/>
          </p:cNvPicPr>
          <p:nvPr/>
        </p:nvPicPr>
        <p:blipFill>
          <a:blip r:embed="rId7"/>
          <a:stretch>
            <a:fillRect/>
          </a:stretch>
        </p:blipFill>
        <p:spPr>
          <a:xfrm>
            <a:off x="9202838" y="4553523"/>
            <a:ext cx="2729965" cy="2047474"/>
          </a:xfrm>
          <a:prstGeom prst="rect">
            <a:avLst/>
          </a:prstGeom>
          <a:ln>
            <a:solidFill>
              <a:schemeClr val="bg1"/>
            </a:solidFill>
          </a:ln>
        </p:spPr>
      </p:pic>
      <p:pic>
        <p:nvPicPr>
          <p:cNvPr id="4" name="Picture 3">
            <a:extLst>
              <a:ext uri="{FF2B5EF4-FFF2-40B4-BE49-F238E27FC236}">
                <a16:creationId xmlns:a16="http://schemas.microsoft.com/office/drawing/2014/main" id="{2D016DF8-0487-38AB-267B-C73BB4D35DD6}"/>
              </a:ext>
            </a:extLst>
          </p:cNvPr>
          <p:cNvPicPr>
            <a:picLocks noChangeAspect="1"/>
          </p:cNvPicPr>
          <p:nvPr/>
        </p:nvPicPr>
        <p:blipFill rotWithShape="1">
          <a:blip r:embed="rId8"/>
          <a:srcRect l="13064" r="13073"/>
          <a:stretch/>
        </p:blipFill>
        <p:spPr>
          <a:xfrm>
            <a:off x="5514030" y="234655"/>
            <a:ext cx="2939952" cy="2652910"/>
          </a:xfrm>
          <a:prstGeom prst="rect">
            <a:avLst/>
          </a:prstGeom>
          <a:ln>
            <a:solidFill>
              <a:schemeClr val="bg1"/>
            </a:solidFill>
          </a:ln>
        </p:spPr>
      </p:pic>
      <p:pic>
        <p:nvPicPr>
          <p:cNvPr id="39" name="Picture 38" descr="A group of people holding signs&#10;&#10;Description automatically generated">
            <a:extLst>
              <a:ext uri="{FF2B5EF4-FFF2-40B4-BE49-F238E27FC236}">
                <a16:creationId xmlns:a16="http://schemas.microsoft.com/office/drawing/2014/main" id="{2E71E72F-A35D-AE69-BB37-B693B3BFBC4F}"/>
              </a:ext>
            </a:extLst>
          </p:cNvPr>
          <p:cNvPicPr>
            <a:picLocks noChangeAspect="1"/>
          </p:cNvPicPr>
          <p:nvPr/>
        </p:nvPicPr>
        <p:blipFill rotWithShape="1">
          <a:blip r:embed="rId9"/>
          <a:srcRect l="5681" t="16136" b="21634"/>
          <a:stretch/>
        </p:blipFill>
        <p:spPr>
          <a:xfrm>
            <a:off x="217514" y="273311"/>
            <a:ext cx="4990482" cy="2194560"/>
          </a:xfrm>
          <a:prstGeom prst="rect">
            <a:avLst/>
          </a:prstGeom>
          <a:ln>
            <a:solidFill>
              <a:schemeClr val="bg1"/>
            </a:solidFill>
          </a:ln>
        </p:spPr>
      </p:pic>
      <p:pic>
        <p:nvPicPr>
          <p:cNvPr id="29" name="Picture 28">
            <a:extLst>
              <a:ext uri="{FF2B5EF4-FFF2-40B4-BE49-F238E27FC236}">
                <a16:creationId xmlns:a16="http://schemas.microsoft.com/office/drawing/2014/main" id="{B0629F58-CA9E-AB91-E955-042F11364F6A}"/>
              </a:ext>
            </a:extLst>
          </p:cNvPr>
          <p:cNvPicPr>
            <a:picLocks noChangeAspect="1"/>
          </p:cNvPicPr>
          <p:nvPr/>
        </p:nvPicPr>
        <p:blipFill rotWithShape="1">
          <a:blip r:embed="rId10"/>
          <a:srcRect l="20705" t="6334" r="16651" b="1553"/>
          <a:stretch/>
        </p:blipFill>
        <p:spPr>
          <a:xfrm>
            <a:off x="3759204" y="1861434"/>
            <a:ext cx="2556484" cy="2505422"/>
          </a:xfrm>
          <a:prstGeom prst="rect">
            <a:avLst/>
          </a:prstGeom>
          <a:ln>
            <a:solidFill>
              <a:schemeClr val="bg1"/>
            </a:solidFill>
          </a:ln>
        </p:spPr>
      </p:pic>
      <p:pic>
        <p:nvPicPr>
          <p:cNvPr id="33" name="Picture 32" descr="A couple of men posing for a picture&#10;&#10;Description automatically generated with low confidence">
            <a:extLst>
              <a:ext uri="{FF2B5EF4-FFF2-40B4-BE49-F238E27FC236}">
                <a16:creationId xmlns:a16="http://schemas.microsoft.com/office/drawing/2014/main" id="{9AF91D60-3A96-7D13-D1CE-D982C9750CE7}"/>
              </a:ext>
            </a:extLst>
          </p:cNvPr>
          <p:cNvPicPr>
            <a:picLocks noChangeAspect="1"/>
          </p:cNvPicPr>
          <p:nvPr/>
        </p:nvPicPr>
        <p:blipFill rotWithShape="1">
          <a:blip r:embed="rId11"/>
          <a:srcRect l="14234" t="6540" r="11527"/>
          <a:stretch/>
        </p:blipFill>
        <p:spPr>
          <a:xfrm>
            <a:off x="3354794" y="4222969"/>
            <a:ext cx="2860792" cy="2400376"/>
          </a:xfrm>
          <a:prstGeom prst="rect">
            <a:avLst/>
          </a:prstGeom>
          <a:ln>
            <a:solidFill>
              <a:schemeClr val="bg1"/>
            </a:solidFill>
          </a:ln>
        </p:spPr>
      </p:pic>
      <p:pic>
        <p:nvPicPr>
          <p:cNvPr id="27" name="Picture 26" descr="A picture containing person&#10;&#10;Description automatically generated">
            <a:extLst>
              <a:ext uri="{FF2B5EF4-FFF2-40B4-BE49-F238E27FC236}">
                <a16:creationId xmlns:a16="http://schemas.microsoft.com/office/drawing/2014/main" id="{4C104A1F-48B8-8114-C33C-D205B215EE15}"/>
              </a:ext>
            </a:extLst>
          </p:cNvPr>
          <p:cNvPicPr>
            <a:picLocks noChangeAspect="1"/>
          </p:cNvPicPr>
          <p:nvPr/>
        </p:nvPicPr>
        <p:blipFill rotWithShape="1">
          <a:blip r:embed="rId12"/>
          <a:srcRect b="12500"/>
          <a:stretch/>
        </p:blipFill>
        <p:spPr>
          <a:xfrm>
            <a:off x="259197" y="2637520"/>
            <a:ext cx="3292644" cy="1920240"/>
          </a:xfrm>
          <a:prstGeom prst="rect">
            <a:avLst/>
          </a:prstGeom>
          <a:ln>
            <a:solidFill>
              <a:schemeClr val="bg1"/>
            </a:solidFill>
          </a:ln>
        </p:spPr>
      </p:pic>
      <p:pic>
        <p:nvPicPr>
          <p:cNvPr id="7" name="Picture 6" descr="A group of people holding certificates&#10;&#10;Description automatically generated">
            <a:extLst>
              <a:ext uri="{FF2B5EF4-FFF2-40B4-BE49-F238E27FC236}">
                <a16:creationId xmlns:a16="http://schemas.microsoft.com/office/drawing/2014/main" id="{BBA552F5-7D52-9D8F-655C-C5F7E53716A4}"/>
              </a:ext>
            </a:extLst>
          </p:cNvPr>
          <p:cNvPicPr>
            <a:picLocks noChangeAspect="1"/>
          </p:cNvPicPr>
          <p:nvPr/>
        </p:nvPicPr>
        <p:blipFill rotWithShape="1">
          <a:blip r:embed="rId13"/>
          <a:srcRect t="19936" b="23500"/>
          <a:stretch/>
        </p:blipFill>
        <p:spPr>
          <a:xfrm>
            <a:off x="6543550" y="2269212"/>
            <a:ext cx="5430936" cy="2047473"/>
          </a:xfrm>
          <a:prstGeom prst="rect">
            <a:avLst/>
          </a:prstGeom>
          <a:ln>
            <a:solidFill>
              <a:schemeClr val="bg1"/>
            </a:solidFill>
          </a:ln>
        </p:spPr>
      </p:pic>
    </p:spTree>
    <p:extLst>
      <p:ext uri="{BB962C8B-B14F-4D97-AF65-F5344CB8AC3E}">
        <p14:creationId xmlns:p14="http://schemas.microsoft.com/office/powerpoint/2010/main" val="585218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AD68298-EA0E-2C42-A7CD-0BA9B3BD808F}"/>
              </a:ext>
            </a:extLst>
          </p:cNvPr>
          <p:cNvSpPr txBox="1"/>
          <p:nvPr/>
        </p:nvSpPr>
        <p:spPr>
          <a:xfrm>
            <a:off x="3043448" y="268030"/>
            <a:ext cx="8881849" cy="1015663"/>
          </a:xfrm>
          <a:prstGeom prst="rect">
            <a:avLst/>
          </a:prstGeom>
          <a:noFill/>
        </p:spPr>
        <p:txBody>
          <a:bodyPr wrap="square" rtlCol="0">
            <a:spAutoFit/>
          </a:bodyPr>
          <a:lstStyle/>
          <a:p>
            <a:r>
              <a:rPr lang="en-US" sz="6000" b="1" dirty="0">
                <a:solidFill>
                  <a:srgbClr val="E97726"/>
                </a:solidFill>
                <a:latin typeface="Trade Gothic LT Std" pitchFamily="2" charset="0"/>
              </a:rPr>
              <a:t>Criteria to Join DDP:</a:t>
            </a:r>
          </a:p>
        </p:txBody>
      </p:sp>
      <p:sp>
        <p:nvSpPr>
          <p:cNvPr id="5" name="TextBox 4">
            <a:extLst>
              <a:ext uri="{FF2B5EF4-FFF2-40B4-BE49-F238E27FC236}">
                <a16:creationId xmlns:a16="http://schemas.microsoft.com/office/drawing/2014/main" id="{83AFBB60-5EA4-334B-90BD-8FFED4BB6184}"/>
              </a:ext>
            </a:extLst>
          </p:cNvPr>
          <p:cNvSpPr txBox="1"/>
          <p:nvPr/>
        </p:nvSpPr>
        <p:spPr>
          <a:xfrm>
            <a:off x="3043449" y="1362073"/>
            <a:ext cx="8881849" cy="5232202"/>
          </a:xfrm>
          <a:prstGeom prst="rect">
            <a:avLst/>
          </a:prstGeom>
          <a:noFill/>
        </p:spPr>
        <p:txBody>
          <a:bodyPr wrap="square" rtlCol="0">
            <a:spAutoFit/>
          </a:bodyPr>
          <a:lstStyle/>
          <a:p>
            <a:pPr marL="342900" indent="-342900">
              <a:spcBef>
                <a:spcPts val="1200"/>
              </a:spcBef>
              <a:buFont typeface="Wingdings" panose="05000000000000000000" pitchFamily="2" charset="2"/>
              <a:buChar char="§"/>
            </a:pPr>
            <a:r>
              <a:rPr lang="en-US" sz="2200" dirty="0"/>
              <a:t>Currently enrolled at one of our </a:t>
            </a:r>
            <a:r>
              <a:rPr lang="en-US" sz="2200" b="1" dirty="0"/>
              <a:t>17 partner community colleges</a:t>
            </a:r>
          </a:p>
          <a:p>
            <a:pPr marL="342900" indent="-342900">
              <a:spcBef>
                <a:spcPts val="1200"/>
              </a:spcBef>
              <a:buFont typeface="Wingdings" panose="05000000000000000000" pitchFamily="2" charset="2"/>
              <a:buChar char="§"/>
            </a:pPr>
            <a:r>
              <a:rPr lang="en-US" sz="2200" dirty="0"/>
              <a:t>In </a:t>
            </a:r>
            <a:r>
              <a:rPr lang="en-US" sz="2200" b="1" dirty="0"/>
              <a:t>good academic standing </a:t>
            </a:r>
            <a:r>
              <a:rPr lang="en-US" sz="2200" dirty="0"/>
              <a:t>(2.0+) at current community college</a:t>
            </a:r>
          </a:p>
          <a:p>
            <a:pPr marL="342900" indent="-342900">
              <a:spcBef>
                <a:spcPts val="1200"/>
              </a:spcBef>
              <a:buFont typeface="Wingdings" panose="05000000000000000000" pitchFamily="2" charset="2"/>
              <a:buChar char="§"/>
            </a:pPr>
            <a:r>
              <a:rPr lang="en-US" sz="2200" dirty="0"/>
              <a:t>Intention of completing an </a:t>
            </a:r>
            <a:r>
              <a:rPr lang="en-US" sz="2200" b="1" dirty="0"/>
              <a:t>associate degree </a:t>
            </a:r>
            <a:r>
              <a:rPr lang="en-US" sz="2200" dirty="0"/>
              <a:t>prior to transferring</a:t>
            </a:r>
          </a:p>
          <a:p>
            <a:pPr marL="342900" indent="-342900">
              <a:spcBef>
                <a:spcPts val="1200"/>
              </a:spcBef>
              <a:buFont typeface="Wingdings" panose="05000000000000000000" pitchFamily="2" charset="2"/>
              <a:buChar char="§"/>
            </a:pPr>
            <a:r>
              <a:rPr lang="en-US" sz="2200" b="1" dirty="0"/>
              <a:t>Full-time is encouraged</a:t>
            </a:r>
            <a:r>
              <a:rPr lang="en-US" sz="2200" dirty="0"/>
              <a:t>, but not required</a:t>
            </a:r>
            <a:endParaRPr lang="en-US" sz="1400" dirty="0"/>
          </a:p>
          <a:p>
            <a:pPr algn="ctr"/>
            <a:br>
              <a:rPr lang="en-US" sz="1400" dirty="0"/>
            </a:br>
            <a:endParaRPr lang="en-US" sz="1400" dirty="0"/>
          </a:p>
          <a:p>
            <a:pPr algn="ctr">
              <a:lnSpc>
                <a:spcPct val="150000"/>
              </a:lnSpc>
              <a:spcAft>
                <a:spcPts val="600"/>
              </a:spcAft>
            </a:pPr>
            <a:r>
              <a:rPr lang="en-US" sz="2400" b="1" i="1" dirty="0">
                <a:solidFill>
                  <a:schemeClr val="accent1"/>
                </a:solidFill>
                <a:effectLst>
                  <a:outerShdw blurRad="38100" dist="38100" dir="2700000" algn="tl">
                    <a:srgbClr val="000000">
                      <a:alpha val="43137"/>
                    </a:srgbClr>
                  </a:outerShdw>
                </a:effectLst>
              </a:rPr>
              <a:t>     </a:t>
            </a:r>
            <a:r>
              <a:rPr lang="en-US" sz="2400" b="1" i="1" dirty="0">
                <a:solidFill>
                  <a:schemeClr val="accent1">
                    <a:lumMod val="75000"/>
                  </a:schemeClr>
                </a:solidFill>
              </a:rPr>
              <a:t>Why is it important for students to join DDP as early as possible?</a:t>
            </a:r>
          </a:p>
          <a:p>
            <a:pPr marL="749300" indent="-342900">
              <a:spcAft>
                <a:spcPts val="600"/>
              </a:spcAft>
              <a:buFont typeface="Wingdings" panose="05000000000000000000" pitchFamily="2" charset="2"/>
              <a:buChar char="ü"/>
            </a:pPr>
            <a:r>
              <a:rPr lang="en-US" sz="2000" dirty="0"/>
              <a:t>Students want to lock in their tuition rate ASAP</a:t>
            </a:r>
          </a:p>
          <a:p>
            <a:pPr marL="749300" indent="-342900">
              <a:spcAft>
                <a:spcPts val="600"/>
              </a:spcAft>
              <a:buFont typeface="Wingdings" panose="05000000000000000000" pitchFamily="2" charset="2"/>
              <a:buChar char="ü"/>
            </a:pPr>
            <a:r>
              <a:rPr lang="en-US" sz="2000" dirty="0"/>
              <a:t>Students must be in DDP prior to their final semester of community college to apply for a DDP scholarship</a:t>
            </a:r>
          </a:p>
          <a:p>
            <a:pPr marL="749300" indent="-342900">
              <a:spcAft>
                <a:spcPts val="600"/>
              </a:spcAft>
              <a:buFont typeface="Wingdings" panose="05000000000000000000" pitchFamily="2" charset="2"/>
              <a:buChar char="ü"/>
            </a:pPr>
            <a:r>
              <a:rPr lang="en-US" sz="2000" dirty="0"/>
              <a:t>Students want to take advantage of pre-transfer advising to ensure they make the most of your general education and prerequisite course options</a:t>
            </a:r>
          </a:p>
          <a:p>
            <a:pPr algn="ctr"/>
            <a:br>
              <a:rPr lang="en-US" sz="1600" dirty="0"/>
            </a:br>
            <a:endParaRPr lang="en-US" sz="1200" i="1" dirty="0"/>
          </a:p>
        </p:txBody>
      </p:sp>
      <p:sp>
        <p:nvSpPr>
          <p:cNvPr id="2" name="Arrow: Right 1">
            <a:extLst>
              <a:ext uri="{FF2B5EF4-FFF2-40B4-BE49-F238E27FC236}">
                <a16:creationId xmlns:a16="http://schemas.microsoft.com/office/drawing/2014/main" id="{75F9F464-A577-8168-6974-DB006E1CDB01}"/>
              </a:ext>
            </a:extLst>
          </p:cNvPr>
          <p:cNvSpPr/>
          <p:nvPr/>
        </p:nvSpPr>
        <p:spPr>
          <a:xfrm>
            <a:off x="3077288" y="3601705"/>
            <a:ext cx="396570" cy="674558"/>
          </a:xfrm>
          <a:prstGeom prs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199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3043451" y="346410"/>
            <a:ext cx="7765636" cy="1015663"/>
          </a:xfrm>
          <a:prstGeom prst="rect">
            <a:avLst/>
          </a:prstGeom>
          <a:noFill/>
        </p:spPr>
        <p:txBody>
          <a:bodyPr wrap="square" rtlCol="0">
            <a:spAutoFit/>
          </a:bodyPr>
          <a:lstStyle/>
          <a:p>
            <a:r>
              <a:rPr lang="en-US" sz="6000" b="1" dirty="0">
                <a:solidFill>
                  <a:srgbClr val="E97726"/>
                </a:solidFill>
                <a:latin typeface="Trade Gothic LT Std" pitchFamily="2" charset="0"/>
              </a:rPr>
              <a:t>Exclusive Scholarships</a:t>
            </a:r>
          </a:p>
        </p:txBody>
      </p:sp>
      <p:sp>
        <p:nvSpPr>
          <p:cNvPr id="5" name="TextBox 4">
            <a:extLst>
              <a:ext uri="{FF2B5EF4-FFF2-40B4-BE49-F238E27FC236}">
                <a16:creationId xmlns:a16="http://schemas.microsoft.com/office/drawing/2014/main" id="{83AFBB60-5EA4-334B-90BD-8FFED4BB6184}"/>
              </a:ext>
            </a:extLst>
          </p:cNvPr>
          <p:cNvSpPr txBox="1"/>
          <p:nvPr/>
        </p:nvSpPr>
        <p:spPr>
          <a:xfrm>
            <a:off x="3073700" y="1564301"/>
            <a:ext cx="8785098" cy="4816703"/>
          </a:xfrm>
          <a:prstGeom prst="rect">
            <a:avLst/>
          </a:prstGeom>
          <a:noFill/>
        </p:spPr>
        <p:txBody>
          <a:bodyPr wrap="square" rtlCol="0">
            <a:spAutoFit/>
          </a:bodyPr>
          <a:lstStyle/>
          <a:p>
            <a:r>
              <a:rPr lang="en-US" sz="2000" b="1" dirty="0">
                <a:latin typeface="Arial Black" panose="020B0A04020102020204" pitchFamily="34" charset="0"/>
              </a:rPr>
              <a:t>DDP Promise Scholarship</a:t>
            </a:r>
          </a:p>
          <a:p>
            <a:pPr marL="457200" indent="-285750">
              <a:buFont typeface="Wingdings" panose="05000000000000000000" pitchFamily="2" charset="2"/>
              <a:buChar char="§"/>
            </a:pPr>
            <a:r>
              <a:rPr lang="en-US" dirty="0"/>
              <a:t>Requires 2.75+ GPA, associate degree, and Pell eligibility at time of transfer</a:t>
            </a:r>
          </a:p>
          <a:p>
            <a:pPr marL="457200" indent="-285750">
              <a:buFont typeface="Wingdings" panose="05000000000000000000" pitchFamily="2" charset="2"/>
              <a:buChar char="§"/>
            </a:pPr>
            <a:r>
              <a:rPr lang="en-US" b="1" dirty="0"/>
              <a:t>Tuition &amp; Fees assistance for up to four semesters (fall/spring)</a:t>
            </a:r>
          </a:p>
          <a:p>
            <a:endParaRPr lang="en-US" dirty="0"/>
          </a:p>
          <a:p>
            <a:r>
              <a:rPr lang="en-US" sz="2000" b="1" dirty="0">
                <a:latin typeface="Arial Black" panose="020B0A04020102020204" pitchFamily="34" charset="0"/>
              </a:rPr>
              <a:t>DDP Honors Scholarship</a:t>
            </a:r>
          </a:p>
          <a:p>
            <a:pPr marL="457200" indent="-285750">
              <a:buFont typeface="Wingdings" panose="05000000000000000000" pitchFamily="2" charset="2"/>
              <a:buChar char="§"/>
            </a:pPr>
            <a:r>
              <a:rPr lang="en-US" dirty="0"/>
              <a:t>Requires 3.5+ GPA, associate degree, and membership in Phi Theta Kappa or CC Honors</a:t>
            </a:r>
          </a:p>
          <a:p>
            <a:pPr marL="457200" indent="-285750">
              <a:buFont typeface="Wingdings" panose="05000000000000000000" pitchFamily="2" charset="2"/>
              <a:buChar char="§"/>
            </a:pPr>
            <a:r>
              <a:rPr lang="en-US" dirty="0"/>
              <a:t>Commitment to participating in the GSU Honors Program </a:t>
            </a:r>
          </a:p>
          <a:p>
            <a:pPr marL="457200" indent="-285750">
              <a:buFont typeface="Wingdings" panose="05000000000000000000" pitchFamily="2" charset="2"/>
              <a:buChar char="§"/>
            </a:pPr>
            <a:r>
              <a:rPr lang="en-US" b="1" dirty="0"/>
              <a:t>Tuition &amp; Fees assistance for up to four semesters (fall/spring)</a:t>
            </a:r>
          </a:p>
          <a:p>
            <a:endParaRPr lang="en-US" dirty="0"/>
          </a:p>
          <a:p>
            <a:r>
              <a:rPr lang="en-US" sz="2000" b="1" dirty="0">
                <a:latin typeface="Arial Black" panose="020B0A04020102020204" pitchFamily="34" charset="0"/>
              </a:rPr>
              <a:t>DDP Chicago STAR Scholars Scholarship</a:t>
            </a:r>
          </a:p>
          <a:p>
            <a:pPr marL="457200" indent="-285750">
              <a:buFont typeface="Wingdings" panose="05000000000000000000" pitchFamily="2" charset="2"/>
              <a:buChar char="§"/>
            </a:pPr>
            <a:r>
              <a:rPr lang="en-US" dirty="0"/>
              <a:t>Requires a 3.50+ GPA, and must be a current participant in the Chicago STAR Scholars program at the City Colleges of Chicago</a:t>
            </a:r>
          </a:p>
          <a:p>
            <a:pPr marL="457200" indent="-285750">
              <a:buFont typeface="Wingdings" panose="05000000000000000000" pitchFamily="2" charset="2"/>
              <a:buChar char="§"/>
            </a:pPr>
            <a:r>
              <a:rPr lang="en-US" b="1" i="1" dirty="0"/>
              <a:t>Option #1 (spring &amp; fall)</a:t>
            </a:r>
            <a:r>
              <a:rPr lang="en-US" b="1" dirty="0"/>
              <a:t>: $500 book/campus dining award for up to four semesters</a:t>
            </a:r>
          </a:p>
          <a:p>
            <a:pPr marL="457200" indent="-285750">
              <a:buFont typeface="Wingdings" panose="05000000000000000000" pitchFamily="2" charset="2"/>
              <a:buChar char="§"/>
            </a:pPr>
            <a:r>
              <a:rPr lang="en-US" b="1" i="1" dirty="0"/>
              <a:t>Option #2 (fall starts only)</a:t>
            </a:r>
            <a:r>
              <a:rPr lang="en-US" b="1" dirty="0"/>
              <a:t>: Campus housing contract (semi-suite) for up to two years </a:t>
            </a:r>
          </a:p>
          <a:p>
            <a:pPr marL="171450"/>
            <a:endParaRPr lang="en-US" i="1" dirty="0"/>
          </a:p>
          <a:p>
            <a:r>
              <a:rPr lang="en-US" sz="1900" b="1" i="1" dirty="0">
                <a:solidFill>
                  <a:schemeClr val="accent2"/>
                </a:solidFill>
              </a:rPr>
              <a:t>Undocumented students who are eligible for in-state tuition are encouraged to apply!</a:t>
            </a:r>
            <a:r>
              <a:rPr lang="en-US" sz="1900" i="1" dirty="0">
                <a:solidFill>
                  <a:schemeClr val="accent2"/>
                </a:solidFill>
              </a:rPr>
              <a:t> </a:t>
            </a:r>
            <a:br>
              <a:rPr lang="en-US" sz="1900" i="1" dirty="0">
                <a:solidFill>
                  <a:schemeClr val="accent2"/>
                </a:solidFill>
              </a:rPr>
            </a:br>
            <a:r>
              <a:rPr lang="en-US" sz="1200" dirty="0"/>
              <a:t>Note: Undocumented students receiving the DDP Promise are also required to complete the ISAC Alternative Application for Financial Aid.</a:t>
            </a:r>
            <a:endParaRPr lang="en-US" dirty="0"/>
          </a:p>
        </p:txBody>
      </p:sp>
    </p:spTree>
    <p:extLst>
      <p:ext uri="{BB962C8B-B14F-4D97-AF65-F5344CB8AC3E}">
        <p14:creationId xmlns:p14="http://schemas.microsoft.com/office/powerpoint/2010/main" val="268854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AD68298-EA0E-2C42-A7CD-0BA9B3BD808F}"/>
              </a:ext>
            </a:extLst>
          </p:cNvPr>
          <p:cNvSpPr txBox="1"/>
          <p:nvPr/>
        </p:nvSpPr>
        <p:spPr>
          <a:xfrm>
            <a:off x="3074670" y="455001"/>
            <a:ext cx="7707630" cy="584775"/>
          </a:xfrm>
          <a:prstGeom prst="rect">
            <a:avLst/>
          </a:prstGeom>
          <a:noFill/>
        </p:spPr>
        <p:txBody>
          <a:bodyPr wrap="square" rtlCol="0">
            <a:spAutoFit/>
          </a:bodyPr>
          <a:lstStyle/>
          <a:p>
            <a:pPr algn="ctr"/>
            <a:r>
              <a:rPr lang="en-US" sz="3200" b="1" dirty="0"/>
              <a:t>Fall 2022 Enrollment</a:t>
            </a:r>
            <a:endParaRPr lang="en-US" sz="3200" b="1" dirty="0">
              <a:latin typeface="Trade Gothic LT Std" pitchFamily="2" charset="0"/>
            </a:endParaRPr>
          </a:p>
        </p:txBody>
      </p:sp>
      <p:sp>
        <p:nvSpPr>
          <p:cNvPr id="2" name="TextBox 1">
            <a:extLst>
              <a:ext uri="{FF2B5EF4-FFF2-40B4-BE49-F238E27FC236}">
                <a16:creationId xmlns:a16="http://schemas.microsoft.com/office/drawing/2014/main" id="{2173C12A-A06B-88B9-A05E-CC2D04A4520F}"/>
              </a:ext>
            </a:extLst>
          </p:cNvPr>
          <p:cNvSpPr txBox="1"/>
          <p:nvPr/>
        </p:nvSpPr>
        <p:spPr>
          <a:xfrm>
            <a:off x="3074670" y="1792931"/>
            <a:ext cx="5365035" cy="2215991"/>
          </a:xfrm>
          <a:prstGeom prst="rect">
            <a:avLst/>
          </a:prstGeom>
          <a:noFill/>
        </p:spPr>
        <p:txBody>
          <a:bodyPr wrap="square" rtlCol="0">
            <a:spAutoFit/>
          </a:bodyPr>
          <a:lstStyle/>
          <a:p>
            <a:pPr algn="l"/>
            <a:r>
              <a:rPr lang="en-US" sz="2400" b="1" dirty="0"/>
              <a:t>Governors State University,</a:t>
            </a:r>
          </a:p>
          <a:p>
            <a:pPr algn="l"/>
            <a:r>
              <a:rPr lang="en-US" sz="2400" i="0" u="none" strike="noStrike" baseline="0" dirty="0"/>
              <a:t>Institutional Research and Effectiveness</a:t>
            </a:r>
          </a:p>
          <a:p>
            <a:pPr algn="l"/>
            <a:r>
              <a:rPr lang="en-US" sz="2400" i="0" u="none" strike="noStrike" baseline="0" dirty="0"/>
              <a:t>Key Figures Fall 2022</a:t>
            </a:r>
          </a:p>
          <a:p>
            <a:pPr algn="l"/>
            <a:endParaRPr lang="en-US" i="0" u="none" strike="noStrike" baseline="0" dirty="0"/>
          </a:p>
          <a:p>
            <a:pPr marL="285750" indent="-285750" algn="l">
              <a:buFont typeface="Arial" panose="020B0604020202020204" pitchFamily="34" charset="0"/>
              <a:buChar char="•"/>
            </a:pPr>
            <a:r>
              <a:rPr lang="en-US" sz="2400" b="0" i="0" u="none" strike="noStrike" baseline="0" dirty="0"/>
              <a:t>Total student FTE </a:t>
            </a:r>
            <a:r>
              <a:rPr lang="en-US" sz="2400" b="1" i="0" u="none" strike="noStrike" baseline="0" dirty="0"/>
              <a:t>up 3.25% </a:t>
            </a:r>
          </a:p>
          <a:p>
            <a:pPr marL="285750" indent="-285750" algn="l">
              <a:buFont typeface="Arial" panose="020B0604020202020204" pitchFamily="34" charset="0"/>
              <a:buChar char="•"/>
            </a:pPr>
            <a:r>
              <a:rPr lang="en-US" sz="2400" b="0" i="0" u="none" strike="noStrike" baseline="0" dirty="0"/>
              <a:t>Total student credit hours </a:t>
            </a:r>
            <a:r>
              <a:rPr lang="en-US" sz="2400" b="1" i="0" u="none" strike="noStrike" baseline="0" dirty="0"/>
              <a:t>up 2.51%</a:t>
            </a:r>
            <a:endParaRPr lang="en-US" sz="2400" b="1" dirty="0"/>
          </a:p>
        </p:txBody>
      </p:sp>
      <p:pic>
        <p:nvPicPr>
          <p:cNvPr id="8" name="Picture 7">
            <a:extLst>
              <a:ext uri="{FF2B5EF4-FFF2-40B4-BE49-F238E27FC236}">
                <a16:creationId xmlns:a16="http://schemas.microsoft.com/office/drawing/2014/main" id="{C0C0EF10-AE5F-AED8-AB7E-01E44EA9FF4E}"/>
              </a:ext>
            </a:extLst>
          </p:cNvPr>
          <p:cNvPicPr>
            <a:picLocks noChangeAspect="1"/>
          </p:cNvPicPr>
          <p:nvPr/>
        </p:nvPicPr>
        <p:blipFill>
          <a:blip r:embed="rId3"/>
          <a:stretch>
            <a:fillRect/>
          </a:stretch>
        </p:blipFill>
        <p:spPr>
          <a:xfrm>
            <a:off x="8796866" y="1222952"/>
            <a:ext cx="2807806" cy="5325720"/>
          </a:xfrm>
          <a:prstGeom prst="rect">
            <a:avLst/>
          </a:prstGeom>
        </p:spPr>
      </p:pic>
    </p:spTree>
    <p:extLst>
      <p:ext uri="{BB962C8B-B14F-4D97-AF65-F5344CB8AC3E}">
        <p14:creationId xmlns:p14="http://schemas.microsoft.com/office/powerpoint/2010/main" val="811078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7DD7-20DB-184C-B149-064CEED5D9D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CEC7C80-7B4E-0341-A5D0-F202837D35BA}"/>
              </a:ext>
            </a:extLst>
          </p:cNvPr>
          <p:cNvSpPr txBox="1"/>
          <p:nvPr/>
        </p:nvSpPr>
        <p:spPr>
          <a:xfrm>
            <a:off x="489585" y="451207"/>
            <a:ext cx="11212830" cy="1015663"/>
          </a:xfrm>
          <a:prstGeom prst="rect">
            <a:avLst/>
          </a:prstGeom>
          <a:noFill/>
        </p:spPr>
        <p:txBody>
          <a:bodyPr wrap="square" rtlCol="0">
            <a:spAutoFit/>
          </a:bodyPr>
          <a:lstStyle/>
          <a:p>
            <a:pPr algn="ctr"/>
            <a:endParaRPr lang="en-US" sz="6000" b="1" dirty="0">
              <a:solidFill>
                <a:schemeClr val="bg1"/>
              </a:solidFill>
              <a:latin typeface="Trade Gothic LT Std" pitchFamily="2" charset="0"/>
            </a:endParaRPr>
          </a:p>
        </p:txBody>
      </p:sp>
      <p:pic>
        <p:nvPicPr>
          <p:cNvPr id="6" name="Picture 5" descr="Graphical user interface, application&#10;&#10;Description automatically generated">
            <a:extLst>
              <a:ext uri="{FF2B5EF4-FFF2-40B4-BE49-F238E27FC236}">
                <a16:creationId xmlns:a16="http://schemas.microsoft.com/office/drawing/2014/main" id="{19C173AE-B15F-A611-AADD-17028A890898}"/>
              </a:ext>
            </a:extLst>
          </p:cNvPr>
          <p:cNvPicPr>
            <a:picLocks noChangeAspect="1"/>
          </p:cNvPicPr>
          <p:nvPr/>
        </p:nvPicPr>
        <p:blipFill>
          <a:blip r:embed="rId4"/>
          <a:stretch>
            <a:fillRect/>
          </a:stretch>
        </p:blipFill>
        <p:spPr>
          <a:xfrm>
            <a:off x="3832166" y="138109"/>
            <a:ext cx="4527667" cy="4527667"/>
          </a:xfrm>
          <a:prstGeom prst="rect">
            <a:avLst/>
          </a:prstGeom>
          <a:ln>
            <a:solidFill>
              <a:schemeClr val="accent2"/>
            </a:solidFill>
          </a:ln>
        </p:spPr>
      </p:pic>
      <p:pic>
        <p:nvPicPr>
          <p:cNvPr id="11" name="Picture 10" descr="Text&#10;&#10;Description automatically generated">
            <a:extLst>
              <a:ext uri="{FF2B5EF4-FFF2-40B4-BE49-F238E27FC236}">
                <a16:creationId xmlns:a16="http://schemas.microsoft.com/office/drawing/2014/main" id="{592CBECF-76A1-20B1-2BA4-1AEE8EFD8896}"/>
              </a:ext>
            </a:extLst>
          </p:cNvPr>
          <p:cNvPicPr>
            <a:picLocks noChangeAspect="1"/>
          </p:cNvPicPr>
          <p:nvPr/>
        </p:nvPicPr>
        <p:blipFill>
          <a:blip r:embed="rId5"/>
          <a:stretch>
            <a:fillRect/>
          </a:stretch>
        </p:blipFill>
        <p:spPr>
          <a:xfrm>
            <a:off x="7509643" y="959038"/>
            <a:ext cx="4465879" cy="5612524"/>
          </a:xfrm>
          <a:prstGeom prst="rect">
            <a:avLst/>
          </a:prstGeom>
          <a:ln>
            <a:solidFill>
              <a:schemeClr val="accent2"/>
            </a:solidFill>
          </a:ln>
        </p:spPr>
      </p:pic>
      <p:pic>
        <p:nvPicPr>
          <p:cNvPr id="4" name="Picture 3">
            <a:extLst>
              <a:ext uri="{FF2B5EF4-FFF2-40B4-BE49-F238E27FC236}">
                <a16:creationId xmlns:a16="http://schemas.microsoft.com/office/drawing/2014/main" id="{BA01183B-FCFF-ED2E-9345-21994C7752BD}"/>
              </a:ext>
            </a:extLst>
          </p:cNvPr>
          <p:cNvPicPr>
            <a:picLocks noChangeAspect="1"/>
          </p:cNvPicPr>
          <p:nvPr/>
        </p:nvPicPr>
        <p:blipFill>
          <a:blip r:embed="rId6"/>
          <a:stretch>
            <a:fillRect/>
          </a:stretch>
        </p:blipFill>
        <p:spPr>
          <a:xfrm>
            <a:off x="216479" y="1204044"/>
            <a:ext cx="4051611" cy="5367518"/>
          </a:xfrm>
          <a:prstGeom prst="rect">
            <a:avLst/>
          </a:prstGeom>
          <a:ln>
            <a:solidFill>
              <a:schemeClr val="accent2"/>
            </a:solidFill>
          </a:ln>
        </p:spPr>
      </p:pic>
      <p:sp>
        <p:nvSpPr>
          <p:cNvPr id="2" name="Star: 7 Points 1">
            <a:extLst>
              <a:ext uri="{FF2B5EF4-FFF2-40B4-BE49-F238E27FC236}">
                <a16:creationId xmlns:a16="http://schemas.microsoft.com/office/drawing/2014/main" id="{3BDC06AB-2903-8E4C-11B2-1E6DE15F841B}"/>
              </a:ext>
            </a:extLst>
          </p:cNvPr>
          <p:cNvSpPr/>
          <p:nvPr/>
        </p:nvSpPr>
        <p:spPr>
          <a:xfrm>
            <a:off x="3551051" y="4097643"/>
            <a:ext cx="5089895" cy="2473919"/>
          </a:xfrm>
          <a:prstGeom prst="star7">
            <a:avLst>
              <a:gd name="adj" fmla="val 28792"/>
              <a:gd name="hf" fmla="val 102572"/>
              <a:gd name="vf" fmla="val 10521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spcBef>
                <a:spcPts val="600"/>
              </a:spcBef>
            </a:pPr>
            <a:r>
              <a:rPr lang="en-US" sz="2000" dirty="0">
                <a:effectLst>
                  <a:outerShdw blurRad="38100" dist="38100" dir="2700000" algn="tl">
                    <a:srgbClr val="000000">
                      <a:alpha val="43137"/>
                    </a:srgbClr>
                  </a:outerShdw>
                </a:effectLst>
                <a:latin typeface="Arial Black" panose="020B0A04020102020204" pitchFamily="34" charset="0"/>
              </a:rPr>
              <a:t>All DDP forms are now digital on the website!</a:t>
            </a:r>
          </a:p>
        </p:txBody>
      </p:sp>
    </p:spTree>
    <p:extLst>
      <p:ext uri="{BB962C8B-B14F-4D97-AF65-F5344CB8AC3E}">
        <p14:creationId xmlns:p14="http://schemas.microsoft.com/office/powerpoint/2010/main" val="2929062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7DD7-20DB-184C-B149-064CEED5D9D6}"/>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42ECCD2-F705-6369-DF45-9EB637710EE4}"/>
              </a:ext>
            </a:extLst>
          </p:cNvPr>
          <p:cNvSpPr txBox="1"/>
          <p:nvPr/>
        </p:nvSpPr>
        <p:spPr>
          <a:xfrm>
            <a:off x="691340" y="1555549"/>
            <a:ext cx="11093399" cy="4185761"/>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US" sz="2400" dirty="0">
                <a:solidFill>
                  <a:schemeClr val="bg1"/>
                </a:solidFill>
                <a:latin typeface="Trade Gothic LT Std" pitchFamily="2" charset="0"/>
              </a:rPr>
              <a:t>Over </a:t>
            </a:r>
            <a:r>
              <a:rPr lang="en-US" sz="2400" b="1" dirty="0">
                <a:solidFill>
                  <a:schemeClr val="bg1"/>
                </a:solidFill>
                <a:latin typeface="Trade Gothic LT Std" pitchFamily="2" charset="0"/>
              </a:rPr>
              <a:t>1,080</a:t>
            </a:r>
            <a:r>
              <a:rPr lang="en-US" sz="2400" dirty="0">
                <a:solidFill>
                  <a:schemeClr val="bg1"/>
                </a:solidFill>
                <a:latin typeface="Trade Gothic LT Std" pitchFamily="2" charset="0"/>
              </a:rPr>
              <a:t> DDP students completed their associate degrees and enrolled at GSU.</a:t>
            </a:r>
          </a:p>
          <a:p>
            <a:pPr marL="342900" indent="-342900">
              <a:spcBef>
                <a:spcPts val="600"/>
              </a:spcBef>
              <a:spcAft>
                <a:spcPts val="600"/>
              </a:spcAft>
              <a:buFont typeface="Wingdings" panose="05000000000000000000" pitchFamily="2" charset="2"/>
              <a:buChar char="§"/>
            </a:pPr>
            <a:r>
              <a:rPr lang="en-US" sz="2400" dirty="0">
                <a:solidFill>
                  <a:schemeClr val="bg1"/>
                </a:solidFill>
                <a:latin typeface="Trade Gothic LT Std" pitchFamily="2" charset="0"/>
              </a:rPr>
              <a:t>Over </a:t>
            </a:r>
            <a:r>
              <a:rPr lang="en-US" sz="2400" b="1" dirty="0">
                <a:solidFill>
                  <a:schemeClr val="bg1"/>
                </a:solidFill>
                <a:latin typeface="Trade Gothic LT Std" pitchFamily="2" charset="0"/>
              </a:rPr>
              <a:t>87%</a:t>
            </a:r>
            <a:r>
              <a:rPr lang="en-US" sz="2400" dirty="0">
                <a:solidFill>
                  <a:schemeClr val="bg1"/>
                </a:solidFill>
                <a:latin typeface="Trade Gothic LT Std" pitchFamily="2" charset="0"/>
              </a:rPr>
              <a:t> of the students that completed their associate degrees and transferred to GSU have graduated or are enrolled and on-track for their bachelor’s degree</a:t>
            </a:r>
          </a:p>
          <a:p>
            <a:pPr marL="342900" indent="-342900">
              <a:spcBef>
                <a:spcPts val="600"/>
              </a:spcBef>
              <a:spcAft>
                <a:spcPts val="600"/>
              </a:spcAft>
              <a:buFont typeface="Wingdings" panose="05000000000000000000" pitchFamily="2" charset="2"/>
              <a:buChar char="§"/>
            </a:pPr>
            <a:r>
              <a:rPr lang="en-US" sz="2400" dirty="0">
                <a:solidFill>
                  <a:schemeClr val="bg1"/>
                </a:solidFill>
                <a:latin typeface="Trade Gothic LT Std" pitchFamily="2" charset="0"/>
              </a:rPr>
              <a:t>Average GPA of a DDP student at graduation is </a:t>
            </a:r>
            <a:r>
              <a:rPr lang="en-US" sz="2400" b="1" dirty="0">
                <a:solidFill>
                  <a:schemeClr val="bg1"/>
                </a:solidFill>
                <a:latin typeface="Trade Gothic LT Std" pitchFamily="2" charset="0"/>
              </a:rPr>
              <a:t>3.60</a:t>
            </a:r>
          </a:p>
          <a:p>
            <a:pPr marL="342900" indent="-342900">
              <a:spcBef>
                <a:spcPts val="600"/>
              </a:spcBef>
              <a:spcAft>
                <a:spcPts val="600"/>
              </a:spcAft>
              <a:buFont typeface="Wingdings" panose="05000000000000000000" pitchFamily="2" charset="2"/>
              <a:buChar char="§"/>
            </a:pPr>
            <a:r>
              <a:rPr lang="en-US" sz="2400" b="1" dirty="0">
                <a:solidFill>
                  <a:schemeClr val="bg1"/>
                </a:solidFill>
                <a:latin typeface="Trade Gothic LT Std" pitchFamily="2" charset="0"/>
              </a:rPr>
              <a:t>63%</a:t>
            </a:r>
            <a:r>
              <a:rPr lang="en-US" sz="2400" dirty="0">
                <a:solidFill>
                  <a:schemeClr val="bg1"/>
                </a:solidFill>
                <a:latin typeface="Trade Gothic LT Std" pitchFamily="2" charset="0"/>
              </a:rPr>
              <a:t> of DDP students at GSU graduate in four semesters or less</a:t>
            </a:r>
          </a:p>
          <a:p>
            <a:pPr marL="342900" indent="-342900">
              <a:spcBef>
                <a:spcPts val="600"/>
              </a:spcBef>
              <a:spcAft>
                <a:spcPts val="600"/>
              </a:spcAft>
              <a:buFont typeface="Wingdings" panose="05000000000000000000" pitchFamily="2" charset="2"/>
              <a:buChar char="§"/>
            </a:pPr>
            <a:r>
              <a:rPr lang="en-US" sz="2400" dirty="0">
                <a:solidFill>
                  <a:schemeClr val="bg1"/>
                </a:solidFill>
                <a:latin typeface="Trade Gothic LT Std" pitchFamily="2" charset="0"/>
              </a:rPr>
              <a:t>Awarded over </a:t>
            </a:r>
            <a:r>
              <a:rPr lang="en-US" sz="2400" b="1" dirty="0">
                <a:solidFill>
                  <a:schemeClr val="bg1"/>
                </a:solidFill>
                <a:latin typeface="Trade Gothic LT Std" pitchFamily="2" charset="0"/>
              </a:rPr>
              <a:t>$120,000 </a:t>
            </a:r>
            <a:r>
              <a:rPr lang="en-US" sz="2400" dirty="0">
                <a:solidFill>
                  <a:schemeClr val="bg1"/>
                </a:solidFill>
                <a:latin typeface="Trade Gothic LT Std" pitchFamily="2" charset="0"/>
              </a:rPr>
              <a:t>in DDP Scholarships this academic year</a:t>
            </a:r>
          </a:p>
          <a:p>
            <a:pPr marL="342900" indent="-342900">
              <a:spcBef>
                <a:spcPts val="600"/>
              </a:spcBef>
              <a:spcAft>
                <a:spcPts val="600"/>
              </a:spcAft>
              <a:buFont typeface="Wingdings" panose="05000000000000000000" pitchFamily="2" charset="2"/>
              <a:buChar char="§"/>
            </a:pPr>
            <a:r>
              <a:rPr lang="en-US" sz="2400" dirty="0">
                <a:solidFill>
                  <a:schemeClr val="bg1"/>
                </a:solidFill>
                <a:latin typeface="Trade Gothic LT Std" pitchFamily="2" charset="0"/>
              </a:rPr>
              <a:t>Of the </a:t>
            </a:r>
            <a:r>
              <a:rPr lang="en-US" sz="2400" b="1" dirty="0">
                <a:solidFill>
                  <a:schemeClr val="bg1"/>
                </a:solidFill>
                <a:latin typeface="Trade Gothic LT Std" pitchFamily="2" charset="0"/>
              </a:rPr>
              <a:t>254</a:t>
            </a:r>
            <a:r>
              <a:rPr lang="en-US" sz="2400" dirty="0">
                <a:solidFill>
                  <a:schemeClr val="bg1"/>
                </a:solidFill>
                <a:latin typeface="Trade Gothic LT Std" pitchFamily="2" charset="0"/>
              </a:rPr>
              <a:t> DDP students in the pipeline at our partner community colleges, </a:t>
            </a:r>
            <a:r>
              <a:rPr lang="en-US" sz="2400" b="1" dirty="0">
                <a:solidFill>
                  <a:schemeClr val="bg1"/>
                </a:solidFill>
                <a:latin typeface="Trade Gothic LT Std" pitchFamily="2" charset="0"/>
              </a:rPr>
              <a:t>over 63% </a:t>
            </a:r>
            <a:r>
              <a:rPr lang="en-US" sz="2400" dirty="0">
                <a:solidFill>
                  <a:schemeClr val="bg1"/>
                </a:solidFill>
                <a:latin typeface="Trade Gothic LT Std" pitchFamily="2" charset="0"/>
              </a:rPr>
              <a:t>of those students are first-generation, </a:t>
            </a:r>
            <a:r>
              <a:rPr lang="en-US" sz="2400" b="1" dirty="0">
                <a:solidFill>
                  <a:schemeClr val="bg1"/>
                </a:solidFill>
                <a:latin typeface="Trade Gothic LT Std" pitchFamily="2" charset="0"/>
              </a:rPr>
              <a:t>over 65% </a:t>
            </a:r>
            <a:r>
              <a:rPr lang="en-US" sz="2400" dirty="0">
                <a:solidFill>
                  <a:schemeClr val="bg1"/>
                </a:solidFill>
                <a:latin typeface="Trade Gothic LT Std" pitchFamily="2" charset="0"/>
              </a:rPr>
              <a:t>identify as belonging to at least one racial and/or ethnic minority, and </a:t>
            </a:r>
            <a:r>
              <a:rPr lang="en-US" sz="2400" b="1" dirty="0">
                <a:solidFill>
                  <a:schemeClr val="bg1"/>
                </a:solidFill>
                <a:latin typeface="Trade Gothic LT Std" pitchFamily="2" charset="0"/>
              </a:rPr>
              <a:t>35%</a:t>
            </a:r>
            <a:r>
              <a:rPr lang="en-US" sz="2400" dirty="0">
                <a:solidFill>
                  <a:schemeClr val="bg1"/>
                </a:solidFill>
                <a:latin typeface="Trade Gothic LT Std" pitchFamily="2" charset="0"/>
              </a:rPr>
              <a:t> are over the age of 25.</a:t>
            </a:r>
          </a:p>
        </p:txBody>
      </p:sp>
      <p:sp>
        <p:nvSpPr>
          <p:cNvPr id="7" name="TextBox 6">
            <a:extLst>
              <a:ext uri="{FF2B5EF4-FFF2-40B4-BE49-F238E27FC236}">
                <a16:creationId xmlns:a16="http://schemas.microsoft.com/office/drawing/2014/main" id="{FC4DBF8A-39D7-1D58-7E66-58EB0B534233}"/>
              </a:ext>
            </a:extLst>
          </p:cNvPr>
          <p:cNvSpPr txBox="1"/>
          <p:nvPr/>
        </p:nvSpPr>
        <p:spPr>
          <a:xfrm>
            <a:off x="1891188" y="469333"/>
            <a:ext cx="8409623" cy="1015663"/>
          </a:xfrm>
          <a:prstGeom prst="rect">
            <a:avLst/>
          </a:prstGeom>
          <a:noFill/>
        </p:spPr>
        <p:txBody>
          <a:bodyPr wrap="square" rtlCol="0">
            <a:spAutoFit/>
          </a:bodyPr>
          <a:lstStyle>
            <a:defPPr>
              <a:defRPr lang="en-US"/>
            </a:defPPr>
            <a:lvl1pPr algn="ctr">
              <a:defRPr sz="6000" b="1">
                <a:latin typeface="Trade Gothic LT Std" pitchFamily="2" charset="0"/>
              </a:defRPr>
            </a:lvl1pPr>
          </a:lstStyle>
          <a:p>
            <a:r>
              <a:rPr lang="en-US" dirty="0">
                <a:solidFill>
                  <a:schemeClr val="bg1"/>
                </a:solidFill>
              </a:rPr>
              <a:t>DDP Student Success</a:t>
            </a:r>
          </a:p>
        </p:txBody>
      </p:sp>
    </p:spTree>
    <p:extLst>
      <p:ext uri="{BB962C8B-B14F-4D97-AF65-F5344CB8AC3E}">
        <p14:creationId xmlns:p14="http://schemas.microsoft.com/office/powerpoint/2010/main" val="28354114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7DD7-20DB-184C-B149-064CEED5D9D6}"/>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8" name="Table 6">
            <a:extLst>
              <a:ext uri="{FF2B5EF4-FFF2-40B4-BE49-F238E27FC236}">
                <a16:creationId xmlns:a16="http://schemas.microsoft.com/office/drawing/2014/main" id="{5266F956-B4A5-9BDF-6393-855BACF82BC5}"/>
              </a:ext>
            </a:extLst>
          </p:cNvPr>
          <p:cNvGraphicFramePr>
            <a:graphicFrameLocks noGrp="1"/>
          </p:cNvGraphicFramePr>
          <p:nvPr/>
        </p:nvGraphicFramePr>
        <p:xfrm>
          <a:off x="1641950" y="1980557"/>
          <a:ext cx="8908095" cy="3749040"/>
        </p:xfrm>
        <a:graphic>
          <a:graphicData uri="http://schemas.openxmlformats.org/drawingml/2006/table">
            <a:tbl>
              <a:tblPr firstRow="1" bandRow="1">
                <a:tableStyleId>{C083E6E3-FA7D-4D7B-A595-EF9225AFEA82}</a:tableStyleId>
              </a:tblPr>
              <a:tblGrid>
                <a:gridCol w="2345768">
                  <a:extLst>
                    <a:ext uri="{9D8B030D-6E8A-4147-A177-3AD203B41FA5}">
                      <a16:colId xmlns:a16="http://schemas.microsoft.com/office/drawing/2014/main" val="287298995"/>
                    </a:ext>
                  </a:extLst>
                </a:gridCol>
                <a:gridCol w="2108279">
                  <a:extLst>
                    <a:ext uri="{9D8B030D-6E8A-4147-A177-3AD203B41FA5}">
                      <a16:colId xmlns:a16="http://schemas.microsoft.com/office/drawing/2014/main" val="3722277434"/>
                    </a:ext>
                  </a:extLst>
                </a:gridCol>
                <a:gridCol w="2227024">
                  <a:extLst>
                    <a:ext uri="{9D8B030D-6E8A-4147-A177-3AD203B41FA5}">
                      <a16:colId xmlns:a16="http://schemas.microsoft.com/office/drawing/2014/main" val="671469101"/>
                    </a:ext>
                  </a:extLst>
                </a:gridCol>
                <a:gridCol w="2227024">
                  <a:extLst>
                    <a:ext uri="{9D8B030D-6E8A-4147-A177-3AD203B41FA5}">
                      <a16:colId xmlns:a16="http://schemas.microsoft.com/office/drawing/2014/main" val="3764977480"/>
                    </a:ext>
                  </a:extLst>
                </a:gridCol>
              </a:tblGrid>
              <a:tr h="423858">
                <a:tc>
                  <a:txBody>
                    <a:bodyPr/>
                    <a:lstStyle/>
                    <a:p>
                      <a:endParaRPr lang="en-US" dirty="0">
                        <a:solidFill>
                          <a:schemeClr val="bg1"/>
                        </a:solidFill>
                      </a:endParaRP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0" dirty="0">
                          <a:solidFill>
                            <a:schemeClr val="bg1"/>
                          </a:solidFill>
                        </a:rPr>
                        <a:t>All GSU Transfers</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0" dirty="0">
                          <a:solidFill>
                            <a:schemeClr val="bg1"/>
                          </a:solidFill>
                        </a:rPr>
                        <a:t>DDP Transfers</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0" dirty="0">
                          <a:solidFill>
                            <a:schemeClr val="bg1"/>
                          </a:solidFill>
                        </a:rPr>
                        <a:t>Difference</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9825517"/>
                  </a:ext>
                </a:extLst>
              </a:tr>
              <a:tr h="1043343">
                <a:tc>
                  <a:txBody>
                    <a:bodyPr/>
                    <a:lstStyle/>
                    <a:p>
                      <a:r>
                        <a:rPr lang="en-US" sz="2000" dirty="0">
                          <a:solidFill>
                            <a:schemeClr val="bg1"/>
                          </a:solidFill>
                        </a:rPr>
                        <a:t>Fall to Fall </a:t>
                      </a:r>
                      <a:br>
                        <a:rPr lang="en-US" sz="2000" dirty="0">
                          <a:solidFill>
                            <a:schemeClr val="bg1"/>
                          </a:solidFill>
                        </a:rPr>
                      </a:br>
                      <a:r>
                        <a:rPr lang="en-US" sz="2000" dirty="0">
                          <a:solidFill>
                            <a:schemeClr val="bg1"/>
                          </a:solidFill>
                        </a:rPr>
                        <a:t>Retention </a:t>
                      </a:r>
                      <a:br>
                        <a:rPr lang="en-US" sz="2000" dirty="0">
                          <a:solidFill>
                            <a:schemeClr val="bg1"/>
                          </a:solidFill>
                        </a:rPr>
                      </a:br>
                      <a:r>
                        <a:rPr lang="en-US" sz="1800" dirty="0">
                          <a:solidFill>
                            <a:schemeClr val="bg1"/>
                          </a:solidFill>
                        </a:rPr>
                        <a:t>(entry in Fall ‘21)</a:t>
                      </a:r>
                    </a:p>
                  </a:txBody>
                  <a:tcPr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US" sz="2800" b="0" dirty="0">
                          <a:solidFill>
                            <a:schemeClr val="bg1"/>
                          </a:solidFill>
                        </a:rPr>
                        <a:t>63%</a:t>
                      </a:r>
                    </a:p>
                  </a:txBody>
                  <a:tcPr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US" sz="2800" b="0" dirty="0">
                          <a:solidFill>
                            <a:schemeClr val="bg1"/>
                          </a:solidFill>
                        </a:rPr>
                        <a:t>85%</a:t>
                      </a:r>
                    </a:p>
                  </a:txBody>
                  <a:tcPr anchor="ctr">
                    <a:lnL>
                      <a:noFill/>
                    </a:lnL>
                    <a:lnR>
                      <a:noFill/>
                    </a:lnR>
                    <a:lnT w="12700" cmpd="sng">
                      <a:noFill/>
                    </a:lnT>
                    <a:lnB>
                      <a:noFill/>
                    </a:lnB>
                    <a:lnTlToBr w="12700" cmpd="sng">
                      <a:noFill/>
                      <a:prstDash val="solid"/>
                    </a:lnTlToBr>
                    <a:lnBlToTr w="12700" cmpd="sng">
                      <a:noFill/>
                      <a:prstDash val="solid"/>
                    </a:lnBlToTr>
                  </a:tcPr>
                </a:tc>
                <a:tc>
                  <a:txBody>
                    <a:bodyPr/>
                    <a:lstStyle/>
                    <a:p>
                      <a:pPr algn="ctr"/>
                      <a:r>
                        <a:rPr lang="en-US" sz="2800" b="1" dirty="0">
                          <a:solidFill>
                            <a:schemeClr val="bg1"/>
                          </a:solidFill>
                        </a:rPr>
                        <a:t>22%</a:t>
                      </a:r>
                    </a:p>
                  </a:txBody>
                  <a:tcPr anchor="ct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3528763"/>
                  </a:ext>
                </a:extLst>
              </a:tr>
              <a:tr h="1119324">
                <a:tc>
                  <a:txBody>
                    <a:bodyPr/>
                    <a:lstStyle/>
                    <a:p>
                      <a:r>
                        <a:rPr lang="en-US" sz="2000" dirty="0">
                          <a:solidFill>
                            <a:schemeClr val="bg1"/>
                          </a:solidFill>
                        </a:rPr>
                        <a:t>Fall to Spring Persistence </a:t>
                      </a:r>
                      <a:br>
                        <a:rPr lang="en-US" sz="2000" dirty="0">
                          <a:solidFill>
                            <a:schemeClr val="bg1"/>
                          </a:solidFill>
                        </a:rPr>
                      </a:br>
                      <a:r>
                        <a:rPr lang="en-US" sz="1800" dirty="0">
                          <a:solidFill>
                            <a:schemeClr val="bg1"/>
                          </a:solidFill>
                        </a:rPr>
                        <a:t>(entry Fall ’19-Fall ‘22)</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2800" b="0" dirty="0">
                          <a:solidFill>
                            <a:schemeClr val="bg1"/>
                          </a:solidFill>
                        </a:rPr>
                        <a:t>77%</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2800" b="0" dirty="0">
                          <a:solidFill>
                            <a:schemeClr val="bg1"/>
                          </a:solidFill>
                        </a:rPr>
                        <a:t>90%</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2800" b="1" dirty="0">
                          <a:solidFill>
                            <a:schemeClr val="bg1"/>
                          </a:solidFill>
                        </a:rPr>
                        <a:t>13%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3514980"/>
                  </a:ext>
                </a:extLst>
              </a:tr>
              <a:tr h="1162515">
                <a:tc>
                  <a:txBody>
                    <a:bodyPr/>
                    <a:lstStyle/>
                    <a:p>
                      <a:r>
                        <a:rPr lang="en-US" sz="2000" dirty="0">
                          <a:solidFill>
                            <a:schemeClr val="bg1"/>
                          </a:solidFill>
                        </a:rPr>
                        <a:t>Time to Degree</a:t>
                      </a:r>
                    </a:p>
                    <a:p>
                      <a:r>
                        <a:rPr lang="en-US" sz="1800" dirty="0">
                          <a:solidFill>
                            <a:schemeClr val="bg1"/>
                          </a:solidFill>
                        </a:rPr>
                        <a:t>(AY 21-22 Grads)</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sz="2800" b="0" dirty="0">
                          <a:solidFill>
                            <a:schemeClr val="bg1"/>
                          </a:solidFill>
                        </a:rPr>
                        <a:t>2.6</a:t>
                      </a:r>
                      <a:r>
                        <a:rPr lang="en-US" sz="2400" b="0" dirty="0">
                          <a:solidFill>
                            <a:schemeClr val="bg1"/>
                          </a:solidFill>
                        </a:rPr>
                        <a:t> Years</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sz="2800" b="0" dirty="0">
                          <a:solidFill>
                            <a:schemeClr val="bg1"/>
                          </a:solidFill>
                        </a:rPr>
                        <a:t>2.3</a:t>
                      </a:r>
                      <a:r>
                        <a:rPr lang="en-US" sz="2400" b="0" dirty="0">
                          <a:solidFill>
                            <a:schemeClr val="bg1"/>
                          </a:solidFill>
                        </a:rPr>
                        <a:t> Years</a:t>
                      </a:r>
                    </a:p>
                  </a:txBody>
                  <a:tcPr anchor="ctr">
                    <a:lnL>
                      <a:noFill/>
                    </a:lnL>
                    <a:lnR>
                      <a:noFill/>
                    </a:lnR>
                    <a:lnT>
                      <a:noFill/>
                    </a:lnT>
                    <a:lnB w="12700" cmpd="sng">
                      <a:noFill/>
                    </a:lnB>
                    <a:lnTlToBr w="12700" cmpd="sng">
                      <a:noFill/>
                      <a:prstDash val="solid"/>
                    </a:lnTlToBr>
                    <a:lnBlToTr w="12700" cmpd="sng">
                      <a:noFill/>
                      <a:prstDash val="solid"/>
                    </a:lnBlToTr>
                  </a:tcPr>
                </a:tc>
                <a:tc>
                  <a:txBody>
                    <a:bodyPr/>
                    <a:lstStyle/>
                    <a:p>
                      <a:pPr algn="ctr"/>
                      <a:r>
                        <a:rPr lang="en-US" sz="2400" b="1" dirty="0">
                          <a:solidFill>
                            <a:schemeClr val="bg1"/>
                          </a:solidFill>
                        </a:rPr>
                        <a:t>1 Less Semester</a:t>
                      </a:r>
                    </a:p>
                  </a:txBody>
                  <a:tcPr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201904"/>
                  </a:ext>
                </a:extLst>
              </a:tr>
            </a:tbl>
          </a:graphicData>
        </a:graphic>
      </p:graphicFrame>
      <p:sp>
        <p:nvSpPr>
          <p:cNvPr id="10" name="TextBox 9">
            <a:extLst>
              <a:ext uri="{FF2B5EF4-FFF2-40B4-BE49-F238E27FC236}">
                <a16:creationId xmlns:a16="http://schemas.microsoft.com/office/drawing/2014/main" id="{7111C0A0-5635-DBEC-6D14-ABADD9E6E5AD}"/>
              </a:ext>
            </a:extLst>
          </p:cNvPr>
          <p:cNvSpPr txBox="1"/>
          <p:nvPr/>
        </p:nvSpPr>
        <p:spPr>
          <a:xfrm>
            <a:off x="1540701" y="403547"/>
            <a:ext cx="9461567" cy="1015663"/>
          </a:xfrm>
          <a:prstGeom prst="rect">
            <a:avLst/>
          </a:prstGeom>
          <a:noFill/>
        </p:spPr>
        <p:txBody>
          <a:bodyPr wrap="square" rtlCol="0">
            <a:spAutoFit/>
          </a:bodyPr>
          <a:lstStyle>
            <a:defPPr>
              <a:defRPr lang="en-US"/>
            </a:defPPr>
            <a:lvl1pPr algn="ctr">
              <a:defRPr sz="6000" b="1">
                <a:latin typeface="Trade Gothic LT Std" pitchFamily="2" charset="0"/>
              </a:defRPr>
            </a:lvl1pPr>
          </a:lstStyle>
          <a:p>
            <a:r>
              <a:rPr lang="en-US" dirty="0">
                <a:solidFill>
                  <a:schemeClr val="bg1"/>
                </a:solidFill>
              </a:rPr>
              <a:t>DDP Success Metrics (cont.)</a:t>
            </a:r>
          </a:p>
        </p:txBody>
      </p:sp>
      <p:sp>
        <p:nvSpPr>
          <p:cNvPr id="2" name="TextBox 1">
            <a:extLst>
              <a:ext uri="{FF2B5EF4-FFF2-40B4-BE49-F238E27FC236}">
                <a16:creationId xmlns:a16="http://schemas.microsoft.com/office/drawing/2014/main" id="{7F2FD6DA-FD66-567A-BE18-0369741950E7}"/>
              </a:ext>
            </a:extLst>
          </p:cNvPr>
          <p:cNvSpPr txBox="1"/>
          <p:nvPr/>
        </p:nvSpPr>
        <p:spPr>
          <a:xfrm>
            <a:off x="7427935" y="6212724"/>
            <a:ext cx="4462396" cy="307777"/>
          </a:xfrm>
          <a:prstGeom prst="rect">
            <a:avLst/>
          </a:prstGeom>
          <a:noFill/>
        </p:spPr>
        <p:txBody>
          <a:bodyPr wrap="square" rtlCol="0">
            <a:spAutoFit/>
          </a:bodyPr>
          <a:lstStyle/>
          <a:p>
            <a:pPr algn="r"/>
            <a:r>
              <a:rPr lang="en-US" sz="1400" dirty="0">
                <a:solidFill>
                  <a:schemeClr val="bg1"/>
                </a:solidFill>
              </a:rPr>
              <a:t>Office of Institutional Research, GSU (2023)</a:t>
            </a:r>
          </a:p>
        </p:txBody>
      </p:sp>
    </p:spTree>
    <p:extLst>
      <p:ext uri="{BB962C8B-B14F-4D97-AF65-F5344CB8AC3E}">
        <p14:creationId xmlns:p14="http://schemas.microsoft.com/office/powerpoint/2010/main" val="1987193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9174" y="4137671"/>
            <a:ext cx="2260866" cy="2260866"/>
          </a:xfrm>
          <a:prstGeom prst="rect">
            <a:avLst/>
          </a:prstGeom>
          <a:ln>
            <a:solidFill>
              <a:schemeClr val="tx2"/>
            </a:solidFill>
          </a:ln>
        </p:spPr>
      </p:pic>
      <p:sp>
        <p:nvSpPr>
          <p:cNvPr id="7" name="TextBox 6"/>
          <p:cNvSpPr txBox="1"/>
          <p:nvPr/>
        </p:nvSpPr>
        <p:spPr>
          <a:xfrm>
            <a:off x="4227109" y="5760904"/>
            <a:ext cx="5262065" cy="646331"/>
          </a:xfrm>
          <a:prstGeom prst="rect">
            <a:avLst/>
          </a:prstGeom>
          <a:noFill/>
        </p:spPr>
        <p:txBody>
          <a:bodyPr wrap="square" rtlCol="0">
            <a:spAutoFit/>
          </a:bodyPr>
          <a:lstStyle/>
          <a:p>
            <a:r>
              <a:rPr lang="en-US" sz="3600" dirty="0">
                <a:solidFill>
                  <a:srgbClr val="E97726"/>
                </a:solidFill>
                <a:latin typeface="Arial Black" panose="020B0A04020102020204" pitchFamily="34" charset="0"/>
                <a:hlinkClick r:id="rId5"/>
              </a:rPr>
              <a:t>www.govst.edu/ddp</a:t>
            </a:r>
            <a:r>
              <a:rPr lang="en-US" sz="3600" dirty="0">
                <a:solidFill>
                  <a:srgbClr val="E97726"/>
                </a:solidFill>
                <a:latin typeface="Arial Black" panose="020B0A04020102020204" pitchFamily="34" charset="0"/>
              </a:rPr>
              <a:t> </a:t>
            </a:r>
            <a:endParaRPr lang="en-US" sz="3200" i="1" dirty="0">
              <a:solidFill>
                <a:srgbClr val="E97726"/>
              </a:solidFill>
            </a:endParaRPr>
          </a:p>
        </p:txBody>
      </p:sp>
      <p:sp>
        <p:nvSpPr>
          <p:cNvPr id="4" name="TextBox 3">
            <a:extLst>
              <a:ext uri="{FF2B5EF4-FFF2-40B4-BE49-F238E27FC236}">
                <a16:creationId xmlns:a16="http://schemas.microsoft.com/office/drawing/2014/main" id="{98FF8C5F-4647-6107-6AD3-BEF8201852BF}"/>
              </a:ext>
            </a:extLst>
          </p:cNvPr>
          <p:cNvSpPr txBox="1"/>
          <p:nvPr/>
        </p:nvSpPr>
        <p:spPr>
          <a:xfrm>
            <a:off x="3172231" y="442702"/>
            <a:ext cx="8365509" cy="4431983"/>
          </a:xfrm>
          <a:prstGeom prst="rect">
            <a:avLst/>
          </a:prstGeom>
          <a:noFill/>
        </p:spPr>
        <p:txBody>
          <a:bodyPr wrap="square" rtlCol="0">
            <a:spAutoFit/>
          </a:bodyPr>
          <a:lstStyle/>
          <a:p>
            <a:r>
              <a:rPr lang="en-US" sz="2000" b="1" dirty="0">
                <a:solidFill>
                  <a:srgbClr val="E97726"/>
                </a:solidFill>
              </a:rPr>
              <a:t>Juan Gonzalez</a:t>
            </a:r>
            <a:br>
              <a:rPr lang="en-US" sz="2000" b="1" dirty="0"/>
            </a:br>
            <a:r>
              <a:rPr lang="en-US" b="1" i="1" dirty="0"/>
              <a:t>Joliet Junior College, Moraine Valley, Morton College, Triton College, Harper College, COD, and Waubonsee Community College </a:t>
            </a:r>
          </a:p>
          <a:p>
            <a:pPr>
              <a:spcAft>
                <a:spcPts val="1200"/>
              </a:spcAft>
            </a:pPr>
            <a:r>
              <a:rPr lang="en-US" dirty="0"/>
              <a:t>jgonzalez11@govst.edu  </a:t>
            </a:r>
            <a:r>
              <a:rPr lang="en-US" dirty="0">
                <a:cs typeface="Calibri" panose="020F0502020204030204" pitchFamily="34" charset="0"/>
              </a:rPr>
              <a:t>ꟾ  </a:t>
            </a:r>
            <a:r>
              <a:rPr lang="en-US" dirty="0"/>
              <a:t>708.235.7534 </a:t>
            </a:r>
            <a:r>
              <a:rPr lang="en-US" dirty="0">
                <a:cs typeface="Calibri" panose="020F0502020204030204" pitchFamily="34" charset="0"/>
              </a:rPr>
              <a:t>ꟾ  </a:t>
            </a:r>
            <a:r>
              <a:rPr lang="en-US" dirty="0"/>
              <a:t>GSU Office: A2122</a:t>
            </a:r>
          </a:p>
          <a:p>
            <a:r>
              <a:rPr lang="en-US" sz="2000" b="1" dirty="0">
                <a:solidFill>
                  <a:srgbClr val="E97726"/>
                </a:solidFill>
              </a:rPr>
              <a:t>Alexandro Venegas</a:t>
            </a:r>
            <a:br>
              <a:rPr lang="en-US" sz="2000" dirty="0"/>
            </a:br>
            <a:r>
              <a:rPr lang="en-US" b="1" i="1" dirty="0"/>
              <a:t>City Colleges of Chicago (all seven campuses)</a:t>
            </a:r>
          </a:p>
          <a:p>
            <a:pPr>
              <a:spcAft>
                <a:spcPts val="1200"/>
              </a:spcAft>
            </a:pPr>
            <a:r>
              <a:rPr lang="en-US" dirty="0"/>
              <a:t>avenegas2@govst.edu  </a:t>
            </a:r>
            <a:r>
              <a:rPr lang="en-US" dirty="0">
                <a:cs typeface="Calibri" panose="020F0502020204030204" pitchFamily="34" charset="0"/>
              </a:rPr>
              <a:t>ꟾ  </a:t>
            </a:r>
            <a:r>
              <a:rPr lang="en-US" dirty="0"/>
              <a:t>708.235.7537 </a:t>
            </a:r>
            <a:r>
              <a:rPr lang="en-US" dirty="0">
                <a:cs typeface="Calibri" panose="020F0502020204030204" pitchFamily="34" charset="0"/>
              </a:rPr>
              <a:t>ꟾ  </a:t>
            </a:r>
            <a:r>
              <a:rPr lang="en-US" dirty="0"/>
              <a:t>GSU Office: A2122</a:t>
            </a:r>
          </a:p>
          <a:p>
            <a:r>
              <a:rPr lang="en-US" sz="2000" b="1" dirty="0">
                <a:solidFill>
                  <a:srgbClr val="E97726"/>
                </a:solidFill>
              </a:rPr>
              <a:t>Sharita Walker</a:t>
            </a:r>
            <a:br>
              <a:rPr lang="en-US" sz="2400" dirty="0"/>
            </a:br>
            <a:r>
              <a:rPr lang="en-US" b="1" i="1" dirty="0"/>
              <a:t>Kankakee Community College, Prairie State College, and South Suburban College</a:t>
            </a:r>
          </a:p>
          <a:p>
            <a:pPr>
              <a:spcAft>
                <a:spcPts val="1200"/>
              </a:spcAft>
            </a:pPr>
            <a:r>
              <a:rPr lang="en-US" dirty="0"/>
              <a:t>swalker3@govst.edu  </a:t>
            </a:r>
            <a:r>
              <a:rPr lang="en-US" dirty="0">
                <a:cs typeface="Calibri" panose="020F0502020204030204" pitchFamily="34" charset="0"/>
              </a:rPr>
              <a:t>ꟾ</a:t>
            </a:r>
            <a:r>
              <a:rPr lang="en-US" dirty="0"/>
              <a:t>  708.235.7536  </a:t>
            </a:r>
            <a:r>
              <a:rPr lang="en-US" dirty="0">
                <a:cs typeface="Calibri" panose="020F0502020204030204" pitchFamily="34" charset="0"/>
              </a:rPr>
              <a:t>ꟾ  </a:t>
            </a:r>
            <a:r>
              <a:rPr lang="en-US" dirty="0"/>
              <a:t>GSU Office: A2122</a:t>
            </a:r>
          </a:p>
          <a:p>
            <a:r>
              <a:rPr lang="en-US" sz="2000" b="1" dirty="0">
                <a:solidFill>
                  <a:srgbClr val="E97726"/>
                </a:solidFill>
              </a:rPr>
              <a:t>Jessica Specht</a:t>
            </a:r>
            <a:br>
              <a:rPr lang="en-US" sz="2000" dirty="0"/>
            </a:br>
            <a:r>
              <a:rPr lang="en-US" sz="1800" b="1" i="1" dirty="0"/>
              <a:t>Director of the Dual Degree Program</a:t>
            </a:r>
          </a:p>
          <a:p>
            <a:r>
              <a:rPr lang="en-US" sz="1800" dirty="0"/>
              <a:t>jspecht@govst.edu  </a:t>
            </a:r>
            <a:r>
              <a:rPr lang="en-US" sz="1800" dirty="0">
                <a:cs typeface="Calibri" panose="020F0502020204030204" pitchFamily="34" charset="0"/>
              </a:rPr>
              <a:t>ꟾ</a:t>
            </a:r>
            <a:r>
              <a:rPr lang="en-US" sz="1800" dirty="0"/>
              <a:t>  708.534.4494  </a:t>
            </a:r>
            <a:r>
              <a:rPr lang="en-US" sz="1800" dirty="0">
                <a:cs typeface="Calibri" panose="020F0502020204030204" pitchFamily="34" charset="0"/>
              </a:rPr>
              <a:t>ꟾ  </a:t>
            </a:r>
            <a:r>
              <a:rPr lang="en-US" sz="1800" dirty="0"/>
              <a:t>GSU Office: A2128</a:t>
            </a:r>
            <a:endParaRPr lang="en-US" dirty="0"/>
          </a:p>
        </p:txBody>
      </p:sp>
    </p:spTree>
    <p:extLst>
      <p:ext uri="{BB962C8B-B14F-4D97-AF65-F5344CB8AC3E}">
        <p14:creationId xmlns:p14="http://schemas.microsoft.com/office/powerpoint/2010/main" val="2117969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2AFFD-9BE4-1B3B-25E6-B465370A0F8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211F724-DD7D-4200-1BA1-EBB7CAEC92B5}"/>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5" name="Subtitle 2">
            <a:extLst>
              <a:ext uri="{FF2B5EF4-FFF2-40B4-BE49-F238E27FC236}">
                <a16:creationId xmlns:a16="http://schemas.microsoft.com/office/drawing/2014/main" id="{0CF84195-ECAA-98BC-FE18-2FEBA0B53030}"/>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 name="Title 1">
            <a:extLst>
              <a:ext uri="{FF2B5EF4-FFF2-40B4-BE49-F238E27FC236}">
                <a16:creationId xmlns:a16="http://schemas.microsoft.com/office/drawing/2014/main" id="{1B7919ED-1457-0468-4F0D-9372F15A59CF}"/>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7" name="Subtitle 2">
            <a:extLst>
              <a:ext uri="{FF2B5EF4-FFF2-40B4-BE49-F238E27FC236}">
                <a16:creationId xmlns:a16="http://schemas.microsoft.com/office/drawing/2014/main" id="{8BE6CA22-B4DD-3C90-53D1-B87EE3A31EFE}"/>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05743E19-C137-F6F9-4126-FDAA1503F58A}"/>
              </a:ext>
            </a:extLst>
          </p:cNvPr>
          <p:cNvSpPr txBox="1"/>
          <p:nvPr/>
        </p:nvSpPr>
        <p:spPr>
          <a:xfrm>
            <a:off x="3028950" y="1322131"/>
            <a:ext cx="9074150" cy="1938992"/>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6000" b="1" dirty="0">
                <a:solidFill>
                  <a:schemeClr val="bg1"/>
                </a:solidFill>
                <a:latin typeface="Trade Gothic LT Std" pitchFamily="2" charset="0"/>
              </a:rPr>
              <a:t>GSU DDP Student Panel</a:t>
            </a:r>
          </a:p>
        </p:txBody>
      </p:sp>
    </p:spTree>
    <p:extLst>
      <p:ext uri="{BB962C8B-B14F-4D97-AF65-F5344CB8AC3E}">
        <p14:creationId xmlns:p14="http://schemas.microsoft.com/office/powerpoint/2010/main" val="2967284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708048"/>
            <a:ext cx="7315200" cy="2595025"/>
          </a:xfrm>
        </p:spPr>
        <p:txBody>
          <a:bodyPr/>
          <a:lstStyle/>
          <a:p>
            <a:pPr algn="ctr"/>
            <a:r>
              <a:rPr lang="en-US" dirty="0"/>
              <a:t>“Supporting Students Towards Academic &amp; Personal Success” </a:t>
            </a:r>
          </a:p>
        </p:txBody>
      </p:sp>
      <p:sp>
        <p:nvSpPr>
          <p:cNvPr id="3" name="Subtitle 2"/>
          <p:cNvSpPr>
            <a:spLocks noGrp="1"/>
          </p:cNvSpPr>
          <p:nvPr>
            <p:ph type="subTitle" idx="1"/>
          </p:nvPr>
        </p:nvSpPr>
        <p:spPr>
          <a:xfrm>
            <a:off x="2438400" y="4489170"/>
            <a:ext cx="7315200" cy="1144632"/>
          </a:xfrm>
        </p:spPr>
        <p:txBody>
          <a:bodyPr>
            <a:normAutofit fontScale="62500" lnSpcReduction="20000"/>
          </a:bodyPr>
          <a:lstStyle/>
          <a:p>
            <a:r>
              <a:rPr lang="en-US" dirty="0"/>
              <a:t>Prepared By: </a:t>
            </a:r>
          </a:p>
          <a:p>
            <a:r>
              <a:rPr lang="en-US" dirty="0"/>
              <a:t>Lester Moody, Retention Coach</a:t>
            </a:r>
          </a:p>
          <a:p>
            <a:r>
              <a:rPr lang="en-US" dirty="0"/>
              <a:t>Abrea Ramadan, ARC Graduate Assistant </a:t>
            </a:r>
          </a:p>
          <a:p>
            <a:r>
              <a:rPr lang="en-US" dirty="0"/>
              <a:t>Kara Lester, Retention Coordinator </a:t>
            </a:r>
          </a:p>
        </p:txBody>
      </p:sp>
      <p:pic>
        <p:nvPicPr>
          <p:cNvPr id="4" name="Picture 3">
            <a:extLst>
              <a:ext uri="{FF2B5EF4-FFF2-40B4-BE49-F238E27FC236}">
                <a16:creationId xmlns:a16="http://schemas.microsoft.com/office/drawing/2014/main" id="{32C4B158-28EF-4242-39F7-7C68F973D785}"/>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5C8AA2C-50B0-BDAE-87F5-1560019BE931}"/>
              </a:ext>
            </a:extLst>
          </p:cNvPr>
          <p:cNvSpPr txBox="1">
            <a:spLocks/>
          </p:cNvSpPr>
          <p:nvPr/>
        </p:nvSpPr>
        <p:spPr>
          <a:xfrm>
            <a:off x="2922310" y="538365"/>
            <a:ext cx="7315200" cy="259502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chemeClr val="accent2"/>
                </a:solidFill>
                <a:latin typeface="Arial" panose="020B0604020202020204" pitchFamily="34" charset="0"/>
                <a:cs typeface="Arial" panose="020B0604020202020204" pitchFamily="34" charset="0"/>
              </a:rPr>
              <a:t>“Supporting Students Towards Academic &amp; Personal Success</a:t>
            </a:r>
            <a:r>
              <a:rPr lang="en-US" dirty="0">
                <a:solidFill>
                  <a:schemeClr val="accent2"/>
                </a:solidFill>
              </a:rPr>
              <a:t>”</a:t>
            </a:r>
            <a:r>
              <a:rPr lang="en-US" dirty="0"/>
              <a:t> </a:t>
            </a:r>
          </a:p>
        </p:txBody>
      </p:sp>
      <p:sp>
        <p:nvSpPr>
          <p:cNvPr id="6" name="Subtitle 2">
            <a:extLst>
              <a:ext uri="{FF2B5EF4-FFF2-40B4-BE49-F238E27FC236}">
                <a16:creationId xmlns:a16="http://schemas.microsoft.com/office/drawing/2014/main" id="{E5B53AB5-C5E1-0265-EF4C-8D4B9EB3449D}"/>
              </a:ext>
            </a:extLst>
          </p:cNvPr>
          <p:cNvSpPr txBox="1">
            <a:spLocks/>
          </p:cNvSpPr>
          <p:nvPr/>
        </p:nvSpPr>
        <p:spPr>
          <a:xfrm>
            <a:off x="2760292" y="4856639"/>
            <a:ext cx="7315200" cy="1144632"/>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Prepared By: </a:t>
            </a:r>
          </a:p>
          <a:p>
            <a:r>
              <a:rPr lang="en-US" dirty="0"/>
              <a:t>Lester Moody, Retention Coach</a:t>
            </a:r>
          </a:p>
          <a:p>
            <a:r>
              <a:rPr lang="en-US" dirty="0" err="1"/>
              <a:t>Abrea</a:t>
            </a:r>
            <a:r>
              <a:rPr lang="en-US" dirty="0"/>
              <a:t> Ramadan, ARC Graduate Assistant </a:t>
            </a:r>
          </a:p>
          <a:p>
            <a:r>
              <a:rPr lang="en-US" dirty="0"/>
              <a:t>Kara Lester, Retention Coordinator </a:t>
            </a:r>
          </a:p>
        </p:txBody>
      </p:sp>
    </p:spTree>
    <p:extLst>
      <p:ext uri="{BB962C8B-B14F-4D97-AF65-F5344CB8AC3E}">
        <p14:creationId xmlns:p14="http://schemas.microsoft.com/office/powerpoint/2010/main" val="2835361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84939"/>
            <a:ext cx="7315200" cy="1049179"/>
          </a:xfrm>
        </p:spPr>
        <p:txBody>
          <a:bodyPr/>
          <a:lstStyle/>
          <a:p>
            <a:pPr algn="ctr"/>
            <a:r>
              <a:rPr lang="en-US" dirty="0"/>
              <a:t>Retention Overview </a:t>
            </a:r>
          </a:p>
        </p:txBody>
      </p:sp>
      <p:sp>
        <p:nvSpPr>
          <p:cNvPr id="3" name="Content Placeholder 2"/>
          <p:cNvSpPr>
            <a:spLocks noGrp="1"/>
          </p:cNvSpPr>
          <p:nvPr>
            <p:ph idx="1"/>
          </p:nvPr>
        </p:nvSpPr>
        <p:spPr>
          <a:xfrm>
            <a:off x="1797380" y="3120273"/>
            <a:ext cx="8738645" cy="3318235"/>
          </a:xfrm>
        </p:spPr>
        <p:txBody>
          <a:bodyPr>
            <a:normAutofit/>
          </a:bodyPr>
          <a:lstStyle/>
          <a:p>
            <a:pPr marL="45720" indent="0" algn="ctr">
              <a:buNone/>
            </a:pPr>
            <a:endParaRPr lang="en-US" sz="1400" dirty="0">
              <a:latin typeface="Calibri" panose="020F0502020204030204" pitchFamily="34" charset="0"/>
              <a:ea typeface="Calibri" panose="020F0502020204030204" pitchFamily="34" charset="0"/>
            </a:endParaRPr>
          </a:p>
          <a:p>
            <a:pPr marL="45720" indent="0" algn="ctr">
              <a:buNone/>
            </a:pPr>
            <a:endParaRPr lang="en-US" sz="1400" dirty="0">
              <a:latin typeface="Calibri" panose="020F0502020204030204" pitchFamily="34" charset="0"/>
              <a:ea typeface="Calibri" panose="020F0502020204030204" pitchFamily="34" charset="0"/>
            </a:endParaRPr>
          </a:p>
          <a:p>
            <a:pPr marL="45720" indent="0" algn="ctr">
              <a:buNone/>
            </a:pPr>
            <a:endParaRPr lang="en-US" sz="1400" dirty="0">
              <a:latin typeface="Calibri" panose="020F0502020204030204" pitchFamily="34" charset="0"/>
              <a:ea typeface="Calibri" panose="020F0502020204030204" pitchFamily="34" charset="0"/>
            </a:endParaRPr>
          </a:p>
          <a:p>
            <a:pPr marL="45720" indent="0" algn="ctr">
              <a:buNone/>
            </a:pPr>
            <a:endParaRPr lang="en-US" sz="1400" dirty="0">
              <a:latin typeface="Calibri" panose="020F0502020204030204" pitchFamily="34" charset="0"/>
              <a:ea typeface="Calibri" panose="020F0502020204030204" pitchFamily="34" charset="0"/>
            </a:endParaRPr>
          </a:p>
          <a:p>
            <a:pPr marL="45720" indent="0" algn="ctr">
              <a:buNone/>
            </a:pPr>
            <a:endParaRPr lang="en-US" sz="1600" dirty="0"/>
          </a:p>
          <a:p>
            <a:pPr marL="45720" indent="0" algn="ctr">
              <a:buNone/>
            </a:pPr>
            <a:endParaRPr lang="en-US" sz="1400" dirty="0">
              <a:latin typeface="Calibri" panose="020F0502020204030204" pitchFamily="34" charset="0"/>
              <a:ea typeface="Calibri" panose="020F0502020204030204" pitchFamily="34" charset="0"/>
            </a:endParaRPr>
          </a:p>
          <a:p>
            <a:pPr marL="45720" indent="0" algn="ctr">
              <a:buNone/>
            </a:pPr>
            <a:r>
              <a:rPr lang="en-US" sz="1400" dirty="0">
                <a:latin typeface="Calibri" panose="020F0502020204030204" pitchFamily="34" charset="0"/>
                <a:ea typeface="Calibri" panose="020F0502020204030204" pitchFamily="34" charset="0"/>
              </a:rPr>
              <a:t>Students experiencing challenges in pursuit of their degree can connect with ARC Retention support staff to obtain the tools needed to succeed. ARC retention support staff assist students in creating a plan that allows them to address any obstacles impeding on their academic and personal success. ARC retention support staff are equipped to administer ser­vices focused on time management, effective study skills, academic coaching and more. ARC retention support staff are also knowledgeable of campus resources and can refer stu­dents to the appropriate resources when necessary, as well. </a:t>
            </a:r>
            <a:endParaRPr lang="en-US" sz="1600" dirty="0"/>
          </a:p>
        </p:txBody>
      </p:sp>
      <p:pic>
        <p:nvPicPr>
          <p:cNvPr id="4" name="Picture 2" descr="https://lh3.googleusercontent.com/kscITKt0qr70UOq54Apqqr62JTg-7LXZ6-GWItYFkcsTt5XQvGzUQNZU_qX06n3b_SEtM3XX_2Yku0UCp0_9BQiDgvlJjG_RrNN-4iEw2TMzPBTY_Ng6yU4V6Pngxp0oTBJQyvGHGPeS">
            <a:extLst>
              <a:ext uri="{FF2B5EF4-FFF2-40B4-BE49-F238E27FC236}">
                <a16:creationId xmlns:a16="http://schemas.microsoft.com/office/drawing/2014/main" id="{ABFE9ACE-AC6D-FAD5-62BC-58B0ABCA4FD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7140"/>
          <a:stretch/>
        </p:blipFill>
        <p:spPr bwMode="auto">
          <a:xfrm>
            <a:off x="2002652" y="2114433"/>
            <a:ext cx="1383015" cy="1718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descr="https://lh4.googleusercontent.com/lnOuK49oqZk8DkvSqM-GnAdX9hYn_Wj1_pr7zEAdBNsc5NZXG7ffZqLvq9NtQ1MaPx30TfD14DkrQDoHIQDsLpedg5YI3lY6m7HNIQznGmubjeuvxi2MQ0PKcBisna2N4zOHPXjyajpL">
            <a:extLst>
              <a:ext uri="{FF2B5EF4-FFF2-40B4-BE49-F238E27FC236}">
                <a16:creationId xmlns:a16="http://schemas.microsoft.com/office/drawing/2014/main" id="{E3AB3B27-21A9-C7FF-3708-78C6CE933C3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05535" y="2114433"/>
            <a:ext cx="1635452" cy="1780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descr="A person wearing a graduation cap and gown&#10;&#10;Description automatically generated with medium confidence">
            <a:extLst>
              <a:ext uri="{FF2B5EF4-FFF2-40B4-BE49-F238E27FC236}">
                <a16:creationId xmlns:a16="http://schemas.microsoft.com/office/drawing/2014/main" id="{98486C71-3F67-996B-FEE2-FEAD0A6B9CC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22494" y="2145324"/>
            <a:ext cx="1219200"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6B105A72-D77F-93EB-4FE3-50126360BD1F}"/>
              </a:ext>
            </a:extLst>
          </p:cNvPr>
          <p:cNvSpPr txBox="1"/>
          <p:nvPr/>
        </p:nvSpPr>
        <p:spPr>
          <a:xfrm>
            <a:off x="1655976" y="3923959"/>
            <a:ext cx="1635452" cy="430887"/>
          </a:xfrm>
          <a:prstGeom prst="rect">
            <a:avLst/>
          </a:prstGeom>
          <a:noFill/>
        </p:spPr>
        <p:txBody>
          <a:bodyPr wrap="square">
            <a:spAutoFit/>
          </a:bodyPr>
          <a:lstStyle/>
          <a:p>
            <a:pPr algn="ctr"/>
            <a:r>
              <a:rPr lang="en-US" sz="1100" b="1" dirty="0">
                <a:solidFill>
                  <a:schemeClr val="bg1"/>
                </a:solidFill>
              </a:rPr>
              <a:t>Kara Lester</a:t>
            </a:r>
          </a:p>
          <a:p>
            <a:pPr algn="ctr"/>
            <a:r>
              <a:rPr lang="en-US" sz="1100" b="1" dirty="0">
                <a:solidFill>
                  <a:schemeClr val="bg1"/>
                </a:solidFill>
              </a:rPr>
              <a:t>Retention Coordinator </a:t>
            </a:r>
          </a:p>
        </p:txBody>
      </p:sp>
      <p:sp>
        <p:nvSpPr>
          <p:cNvPr id="11" name="TextBox 10">
            <a:extLst>
              <a:ext uri="{FF2B5EF4-FFF2-40B4-BE49-F238E27FC236}">
                <a16:creationId xmlns:a16="http://schemas.microsoft.com/office/drawing/2014/main" id="{4781D88B-9E44-0D81-16D9-CAA8F6CFE2D2}"/>
              </a:ext>
            </a:extLst>
          </p:cNvPr>
          <p:cNvSpPr txBox="1"/>
          <p:nvPr/>
        </p:nvSpPr>
        <p:spPr>
          <a:xfrm>
            <a:off x="5405536" y="4008597"/>
            <a:ext cx="1819373" cy="430887"/>
          </a:xfrm>
          <a:prstGeom prst="rect">
            <a:avLst/>
          </a:prstGeom>
          <a:noFill/>
        </p:spPr>
        <p:txBody>
          <a:bodyPr wrap="square" rtlCol="0">
            <a:spAutoFit/>
          </a:bodyPr>
          <a:lstStyle/>
          <a:p>
            <a:pPr algn="ctr"/>
            <a:r>
              <a:rPr lang="en-US" sz="1100" b="1" dirty="0">
                <a:solidFill>
                  <a:schemeClr val="bg1"/>
                </a:solidFill>
              </a:rPr>
              <a:t>Lester Moody, Retention Coach</a:t>
            </a:r>
          </a:p>
        </p:txBody>
      </p:sp>
      <p:sp>
        <p:nvSpPr>
          <p:cNvPr id="12" name="TextBox 11">
            <a:extLst>
              <a:ext uri="{FF2B5EF4-FFF2-40B4-BE49-F238E27FC236}">
                <a16:creationId xmlns:a16="http://schemas.microsoft.com/office/drawing/2014/main" id="{85F8478E-637F-8A84-BC57-966587E9B8AA}"/>
              </a:ext>
            </a:extLst>
          </p:cNvPr>
          <p:cNvSpPr txBox="1"/>
          <p:nvPr/>
        </p:nvSpPr>
        <p:spPr>
          <a:xfrm>
            <a:off x="8700027" y="3984882"/>
            <a:ext cx="1819373" cy="430887"/>
          </a:xfrm>
          <a:prstGeom prst="rect">
            <a:avLst/>
          </a:prstGeom>
          <a:noFill/>
        </p:spPr>
        <p:txBody>
          <a:bodyPr wrap="square" rtlCol="0">
            <a:spAutoFit/>
          </a:bodyPr>
          <a:lstStyle/>
          <a:p>
            <a:r>
              <a:rPr lang="en-US" sz="1100" b="1" dirty="0">
                <a:solidFill>
                  <a:schemeClr val="bg1"/>
                </a:solidFill>
              </a:rPr>
              <a:t>Abrea Ramadan, ARC Graduate Assistant </a:t>
            </a:r>
          </a:p>
        </p:txBody>
      </p:sp>
      <p:pic>
        <p:nvPicPr>
          <p:cNvPr id="6" name="Picture 5">
            <a:extLst>
              <a:ext uri="{FF2B5EF4-FFF2-40B4-BE49-F238E27FC236}">
                <a16:creationId xmlns:a16="http://schemas.microsoft.com/office/drawing/2014/main" id="{1E9A0E01-7AB6-B748-ACDE-776E9A3FD1FA}"/>
              </a:ext>
            </a:extLst>
          </p:cNvPr>
          <p:cNvPicPr>
            <a:picLocks noChangeAspect="1"/>
          </p:cNvPicPr>
          <p:nvPr/>
        </p:nvPicPr>
        <p:blipFill>
          <a:blip r:embed="rId5"/>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732EC8E-CB1D-D57A-3C23-84DFD78BCBC0}"/>
              </a:ext>
            </a:extLst>
          </p:cNvPr>
          <p:cNvSpPr txBox="1">
            <a:spLocks/>
          </p:cNvSpPr>
          <p:nvPr/>
        </p:nvSpPr>
        <p:spPr>
          <a:xfrm>
            <a:off x="2984945" y="275526"/>
            <a:ext cx="7315200" cy="1049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Arial" panose="020B0604020202020204" pitchFamily="34" charset="0"/>
                <a:cs typeface="Arial" panose="020B0604020202020204" pitchFamily="34" charset="0"/>
              </a:rPr>
              <a:t>Retention Overview </a:t>
            </a:r>
          </a:p>
        </p:txBody>
      </p:sp>
      <p:sp>
        <p:nvSpPr>
          <p:cNvPr id="10" name="Content Placeholder 2">
            <a:extLst>
              <a:ext uri="{FF2B5EF4-FFF2-40B4-BE49-F238E27FC236}">
                <a16:creationId xmlns:a16="http://schemas.microsoft.com/office/drawing/2014/main" id="{5CD9A5BA-3656-92A6-B688-8087FF98606D}"/>
              </a:ext>
            </a:extLst>
          </p:cNvPr>
          <p:cNvSpPr txBox="1">
            <a:spLocks/>
          </p:cNvSpPr>
          <p:nvPr/>
        </p:nvSpPr>
        <p:spPr>
          <a:xfrm>
            <a:off x="2855586" y="3085460"/>
            <a:ext cx="8738645" cy="3318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lgn="ctr">
              <a:buFont typeface="Arial" panose="020B0604020202020204" pitchFamily="34" charset="0"/>
              <a:buNone/>
            </a:pPr>
            <a:endParaRPr lang="en-US" sz="1400" dirty="0">
              <a:latin typeface="Calibri" panose="020F0502020204030204" pitchFamily="34" charset="0"/>
              <a:ea typeface="Calibri" panose="020F0502020204030204" pitchFamily="34" charset="0"/>
            </a:endParaRPr>
          </a:p>
          <a:p>
            <a:pPr marL="45720" indent="0" algn="ctr">
              <a:buFont typeface="Arial" panose="020B0604020202020204" pitchFamily="34" charset="0"/>
              <a:buNone/>
            </a:pPr>
            <a:endParaRPr lang="en-US" sz="1400" dirty="0">
              <a:latin typeface="Calibri" panose="020F0502020204030204" pitchFamily="34" charset="0"/>
              <a:ea typeface="Calibri" panose="020F0502020204030204" pitchFamily="34" charset="0"/>
            </a:endParaRPr>
          </a:p>
          <a:p>
            <a:pPr marL="45720" indent="0" algn="ctr">
              <a:buFont typeface="Arial" panose="020B0604020202020204" pitchFamily="34" charset="0"/>
              <a:buNone/>
            </a:pPr>
            <a:endParaRPr lang="en-US" sz="1400" dirty="0">
              <a:latin typeface="Calibri" panose="020F0502020204030204" pitchFamily="34" charset="0"/>
              <a:ea typeface="Calibri" panose="020F0502020204030204" pitchFamily="34" charset="0"/>
            </a:endParaRPr>
          </a:p>
          <a:p>
            <a:pPr marL="45720" indent="0" algn="ctr">
              <a:buFont typeface="Arial" panose="020B0604020202020204" pitchFamily="34" charset="0"/>
              <a:buNone/>
            </a:pPr>
            <a:endParaRPr lang="en-US" sz="1400" dirty="0">
              <a:latin typeface="Calibri" panose="020F0502020204030204" pitchFamily="34" charset="0"/>
              <a:ea typeface="Calibri" panose="020F0502020204030204" pitchFamily="34" charset="0"/>
            </a:endParaRPr>
          </a:p>
          <a:p>
            <a:pPr marL="45720" indent="0" algn="ctr">
              <a:buFont typeface="Arial" panose="020B0604020202020204" pitchFamily="34" charset="0"/>
              <a:buNone/>
            </a:pPr>
            <a:endParaRPr lang="en-US" sz="1600" dirty="0"/>
          </a:p>
          <a:p>
            <a:pPr marL="45720" indent="0" algn="ctr">
              <a:buFont typeface="Arial" panose="020B0604020202020204" pitchFamily="34" charset="0"/>
              <a:buNone/>
            </a:pPr>
            <a:endParaRPr lang="en-US" sz="1400" dirty="0">
              <a:latin typeface="Calibri" panose="020F0502020204030204" pitchFamily="34" charset="0"/>
              <a:ea typeface="Calibri" panose="020F0502020204030204" pitchFamily="34" charset="0"/>
            </a:endParaRPr>
          </a:p>
          <a:p>
            <a:pPr marL="45720" indent="0" algn="ctr">
              <a:buFont typeface="Arial" panose="020B0604020202020204" pitchFamily="34" charset="0"/>
              <a:buNone/>
            </a:pPr>
            <a:r>
              <a:rPr lang="en-US" sz="1400" dirty="0">
                <a:latin typeface="Calibri" panose="020F0502020204030204" pitchFamily="34" charset="0"/>
                <a:ea typeface="Calibri" panose="020F0502020204030204" pitchFamily="34" charset="0"/>
              </a:rPr>
              <a:t>Students experiencing challenges in pursuit of their degree can connect with ARC Retention support staff to obtain the tools needed to succeed. ARC retention support staff assist students in creating a plan that allows them to address any obstacles impeding on their academic and personal success. ARC retention support staff are equipped to administer ser­vices focused on time management, effective study skills, academic coaching and more. ARC retention support staff are also knowledgeable of campus resources and can refer stu­dents to the appropriate resources when necessary, as well. </a:t>
            </a:r>
            <a:endParaRPr lang="en-US" sz="1600" dirty="0"/>
          </a:p>
        </p:txBody>
      </p:sp>
      <p:pic>
        <p:nvPicPr>
          <p:cNvPr id="13" name="Picture 2" descr="https://lh3.googleusercontent.com/kscITKt0qr70UOq54Apqqr62JTg-7LXZ6-GWItYFkcsTt5XQvGzUQNZU_qX06n3b_SEtM3XX_2Yku0UCp0_9BQiDgvlJjG_RrNN-4iEw2TMzPBTY_Ng6yU4V6Pngxp0oTBJQyvGHGPeS">
            <a:extLst>
              <a:ext uri="{FF2B5EF4-FFF2-40B4-BE49-F238E27FC236}">
                <a16:creationId xmlns:a16="http://schemas.microsoft.com/office/drawing/2014/main" id="{6FA0BE6A-EB1E-864F-8CBC-44172AD2732E}"/>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7140"/>
          <a:stretch/>
        </p:blipFill>
        <p:spPr bwMode="auto">
          <a:xfrm>
            <a:off x="3250312" y="2156855"/>
            <a:ext cx="1479453" cy="17846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13" descr="https://lh4.googleusercontent.com/lnOuK49oqZk8DkvSqM-GnAdX9hYn_Wj1_pr7zEAdBNsc5NZXG7ffZqLvq9NtQ1MaPx30TfD14DkrQDoHIQDsLpedg5YI3lY6m7HNIQznGmubjeuvxi2MQ0PKcBisna2N4zOHPXjyajpL">
            <a:extLst>
              <a:ext uri="{FF2B5EF4-FFF2-40B4-BE49-F238E27FC236}">
                <a16:creationId xmlns:a16="http://schemas.microsoft.com/office/drawing/2014/main" id="{1492AA31-AD1F-1DE9-6988-1A28435CFA9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207388" y="2129663"/>
            <a:ext cx="1635452" cy="1780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14" descr="A person wearing a graduation cap and gown&#10;&#10;Description automatically generated with medium confidence">
            <a:extLst>
              <a:ext uri="{FF2B5EF4-FFF2-40B4-BE49-F238E27FC236}">
                <a16:creationId xmlns:a16="http://schemas.microsoft.com/office/drawing/2014/main" id="{DBD5F5A9-00B6-6CEA-85B5-F92F62E6487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1046" y="2103841"/>
            <a:ext cx="1612372" cy="1863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1BC0990D-FA41-FB75-E516-82E54A543189}"/>
              </a:ext>
            </a:extLst>
          </p:cNvPr>
          <p:cNvSpPr txBox="1"/>
          <p:nvPr/>
        </p:nvSpPr>
        <p:spPr>
          <a:xfrm>
            <a:off x="3203567" y="4020087"/>
            <a:ext cx="1635452" cy="430887"/>
          </a:xfrm>
          <a:prstGeom prst="rect">
            <a:avLst/>
          </a:prstGeom>
          <a:noFill/>
        </p:spPr>
        <p:txBody>
          <a:bodyPr wrap="square">
            <a:spAutoFit/>
          </a:bodyPr>
          <a:lstStyle/>
          <a:p>
            <a:pPr algn="ctr"/>
            <a:r>
              <a:rPr lang="en-US" sz="1100" b="1" dirty="0">
                <a:solidFill>
                  <a:schemeClr val="accent2"/>
                </a:solidFill>
              </a:rPr>
              <a:t>Kara Lester</a:t>
            </a:r>
          </a:p>
          <a:p>
            <a:pPr algn="ctr"/>
            <a:r>
              <a:rPr lang="en-US" sz="1100" b="1" dirty="0">
                <a:solidFill>
                  <a:schemeClr val="accent2"/>
                </a:solidFill>
              </a:rPr>
              <a:t>Retention Coordinator </a:t>
            </a:r>
          </a:p>
        </p:txBody>
      </p:sp>
      <p:sp>
        <p:nvSpPr>
          <p:cNvPr id="17" name="TextBox 16">
            <a:extLst>
              <a:ext uri="{FF2B5EF4-FFF2-40B4-BE49-F238E27FC236}">
                <a16:creationId xmlns:a16="http://schemas.microsoft.com/office/drawing/2014/main" id="{17F711BA-FDFC-421C-5AB2-0DE19177B12E}"/>
              </a:ext>
            </a:extLst>
          </p:cNvPr>
          <p:cNvSpPr txBox="1"/>
          <p:nvPr/>
        </p:nvSpPr>
        <p:spPr>
          <a:xfrm>
            <a:off x="6233523" y="4043410"/>
            <a:ext cx="1819373" cy="430887"/>
          </a:xfrm>
          <a:prstGeom prst="rect">
            <a:avLst/>
          </a:prstGeom>
          <a:noFill/>
        </p:spPr>
        <p:txBody>
          <a:bodyPr wrap="square" rtlCol="0">
            <a:spAutoFit/>
          </a:bodyPr>
          <a:lstStyle/>
          <a:p>
            <a:pPr algn="ctr"/>
            <a:r>
              <a:rPr lang="en-US" sz="1100" b="1" dirty="0">
                <a:solidFill>
                  <a:schemeClr val="accent2"/>
                </a:solidFill>
              </a:rPr>
              <a:t>Lester Moody, Retention Coach</a:t>
            </a:r>
          </a:p>
        </p:txBody>
      </p:sp>
      <p:sp>
        <p:nvSpPr>
          <p:cNvPr id="18" name="TextBox 17">
            <a:extLst>
              <a:ext uri="{FF2B5EF4-FFF2-40B4-BE49-F238E27FC236}">
                <a16:creationId xmlns:a16="http://schemas.microsoft.com/office/drawing/2014/main" id="{E54004ED-5B48-F814-55E9-F75EB2A3EE3D}"/>
              </a:ext>
            </a:extLst>
          </p:cNvPr>
          <p:cNvSpPr txBox="1"/>
          <p:nvPr/>
        </p:nvSpPr>
        <p:spPr>
          <a:xfrm>
            <a:off x="8987264" y="4028617"/>
            <a:ext cx="1819373" cy="430887"/>
          </a:xfrm>
          <a:prstGeom prst="rect">
            <a:avLst/>
          </a:prstGeom>
          <a:noFill/>
        </p:spPr>
        <p:txBody>
          <a:bodyPr wrap="square" rtlCol="0">
            <a:spAutoFit/>
          </a:bodyPr>
          <a:lstStyle/>
          <a:p>
            <a:r>
              <a:rPr lang="en-US" sz="1100" b="1" dirty="0">
                <a:solidFill>
                  <a:schemeClr val="accent2"/>
                </a:solidFill>
              </a:rPr>
              <a:t>Abrea Ramadan, ARC Graduate Assistant </a:t>
            </a:r>
          </a:p>
        </p:txBody>
      </p:sp>
    </p:spTree>
    <p:extLst>
      <p:ext uri="{BB962C8B-B14F-4D97-AF65-F5344CB8AC3E}">
        <p14:creationId xmlns:p14="http://schemas.microsoft.com/office/powerpoint/2010/main" val="3823221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8FCD-B490-9796-F9E9-17A20FE784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80C717-E152-1718-EF00-DA77C2749AC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BCDE98-7C6E-36AD-C3A0-07771BF21507}"/>
              </a:ext>
            </a:extLst>
          </p:cNvPr>
          <p:cNvPicPr>
            <a:picLocks noChangeAspect="1"/>
          </p:cNvPicPr>
          <p:nvPr/>
        </p:nvPicPr>
        <p:blipFill>
          <a:blip r:embed="rId2"/>
          <a:stretch>
            <a:fillRect/>
          </a:stretch>
        </p:blipFill>
        <p:spPr>
          <a:xfrm>
            <a:off x="0" y="-23638"/>
            <a:ext cx="12192000" cy="6858000"/>
          </a:xfrm>
          <a:prstGeom prst="rect">
            <a:avLst/>
          </a:prstGeom>
        </p:spPr>
      </p:pic>
      <p:sp>
        <p:nvSpPr>
          <p:cNvPr id="5" name="Title 1">
            <a:extLst>
              <a:ext uri="{FF2B5EF4-FFF2-40B4-BE49-F238E27FC236}">
                <a16:creationId xmlns:a16="http://schemas.microsoft.com/office/drawing/2014/main" id="{07BCBABF-850C-073B-B497-8721AD4C1036}"/>
              </a:ext>
            </a:extLst>
          </p:cNvPr>
          <p:cNvSpPr txBox="1">
            <a:spLocks/>
          </p:cNvSpPr>
          <p:nvPr/>
        </p:nvSpPr>
        <p:spPr>
          <a:xfrm>
            <a:off x="3473777" y="365125"/>
            <a:ext cx="7315200" cy="115409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Arial" panose="020B0604020202020204" pitchFamily="34" charset="0"/>
                <a:cs typeface="Arial" panose="020B0604020202020204" pitchFamily="34" charset="0"/>
              </a:rPr>
              <a:t>Why Academic Standing at GSU Matters? </a:t>
            </a:r>
          </a:p>
        </p:txBody>
      </p:sp>
      <p:sp>
        <p:nvSpPr>
          <p:cNvPr id="6" name="Content Placeholder 2">
            <a:extLst>
              <a:ext uri="{FF2B5EF4-FFF2-40B4-BE49-F238E27FC236}">
                <a16:creationId xmlns:a16="http://schemas.microsoft.com/office/drawing/2014/main" id="{2881F405-5BB3-7137-203A-E0D1DBAA7C92}"/>
              </a:ext>
            </a:extLst>
          </p:cNvPr>
          <p:cNvSpPr txBox="1">
            <a:spLocks/>
          </p:cNvSpPr>
          <p:nvPr/>
        </p:nvSpPr>
        <p:spPr>
          <a:xfrm>
            <a:off x="3440783" y="1926655"/>
            <a:ext cx="7381188" cy="40900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The goal for all students at GSU, </a:t>
            </a:r>
            <a:r>
              <a:rPr lang="en-US" b="1" u="sng" dirty="0"/>
              <a:t>Good Academic Standing </a:t>
            </a:r>
          </a:p>
          <a:p>
            <a:pPr lvl="1">
              <a:buFont typeface="Wingdings" panose="05000000000000000000" pitchFamily="2" charset="2"/>
              <a:buChar char="§"/>
            </a:pPr>
            <a:r>
              <a:rPr lang="en-US" i="1" dirty="0"/>
              <a:t>Cumulative(CUM) GPA: Minimum 2.0, Undergraduate  </a:t>
            </a:r>
          </a:p>
          <a:p>
            <a:pPr>
              <a:buFont typeface="Wingdings" panose="05000000000000000000" pitchFamily="2" charset="2"/>
              <a:buChar char="§"/>
            </a:pPr>
            <a:r>
              <a:rPr lang="en-US" dirty="0"/>
              <a:t>Failing to meet the minimum CUM GPA required, results in either of the following: </a:t>
            </a:r>
          </a:p>
          <a:p>
            <a:pPr lvl="1">
              <a:buFont typeface="Wingdings" panose="05000000000000000000" pitchFamily="2" charset="2"/>
              <a:buChar char="§"/>
            </a:pPr>
            <a:r>
              <a:rPr lang="en-US" b="1" u="sng" dirty="0"/>
              <a:t>Academic Probation </a:t>
            </a:r>
          </a:p>
          <a:p>
            <a:pPr lvl="2">
              <a:buFont typeface="Wingdings" panose="05000000000000000000" pitchFamily="2" charset="2"/>
              <a:buChar char="§"/>
            </a:pPr>
            <a:r>
              <a:rPr lang="en-US" i="1" dirty="0"/>
              <a:t>CUM GPA Earned: 1.0-1.9</a:t>
            </a:r>
          </a:p>
          <a:p>
            <a:pPr lvl="1">
              <a:buFont typeface="Wingdings" panose="05000000000000000000" pitchFamily="2" charset="2"/>
              <a:buChar char="§"/>
            </a:pPr>
            <a:r>
              <a:rPr lang="en-US" b="1" u="sng" dirty="0"/>
              <a:t>Academic Probation Extended </a:t>
            </a:r>
          </a:p>
          <a:p>
            <a:pPr lvl="2">
              <a:buFont typeface="Wingdings" panose="05000000000000000000" pitchFamily="2" charset="2"/>
              <a:buChar char="§"/>
            </a:pPr>
            <a:r>
              <a:rPr lang="en-US" i="1" dirty="0"/>
              <a:t>CUM GPA Earned: 0.0-.9</a:t>
            </a:r>
          </a:p>
          <a:p>
            <a:pPr lvl="1">
              <a:buFont typeface="Wingdings" panose="05000000000000000000" pitchFamily="2" charset="2"/>
              <a:buChar char="§"/>
            </a:pPr>
            <a:r>
              <a:rPr lang="en-US" b="1" u="sng" dirty="0"/>
              <a:t>Academic Suspension </a:t>
            </a:r>
          </a:p>
          <a:p>
            <a:pPr lvl="2">
              <a:buFont typeface="Wingdings" panose="05000000000000000000" pitchFamily="2" charset="2"/>
              <a:buChar char="§"/>
            </a:pPr>
            <a:r>
              <a:rPr lang="en-US" dirty="0"/>
              <a:t>Occurs the term when student on Academic Probation </a:t>
            </a:r>
            <a:r>
              <a:rPr lang="en-US" i="1" dirty="0"/>
              <a:t>Extended</a:t>
            </a:r>
            <a:r>
              <a:rPr lang="en-US" dirty="0"/>
              <a:t>, does not obtain at least a 2.0. Petition required for any chances of being readmitted</a:t>
            </a:r>
          </a:p>
        </p:txBody>
      </p:sp>
    </p:spTree>
    <p:extLst>
      <p:ext uri="{BB962C8B-B14F-4D97-AF65-F5344CB8AC3E}">
        <p14:creationId xmlns:p14="http://schemas.microsoft.com/office/powerpoint/2010/main" val="706171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E36C-FD4E-112D-59A7-40B93CE027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3DFF49-ACBE-1670-E6F0-C0D17E5A3F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B8D4E5-4473-EEE8-37BB-11897B08BD02}"/>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F9174BB-9688-A97F-45F9-E2C677E23328}"/>
              </a:ext>
            </a:extLst>
          </p:cNvPr>
          <p:cNvSpPr txBox="1">
            <a:spLocks/>
          </p:cNvSpPr>
          <p:nvPr/>
        </p:nvSpPr>
        <p:spPr>
          <a:xfrm>
            <a:off x="4563611" y="230188"/>
            <a:ext cx="7315200" cy="11063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2"/>
                </a:solidFill>
                <a:latin typeface="Arial" panose="020B0604020202020204" pitchFamily="34" charset="0"/>
                <a:cs typeface="Arial" panose="020B0604020202020204" pitchFamily="34" charset="0"/>
              </a:rPr>
              <a:t>Graduate Student</a:t>
            </a:r>
          </a:p>
        </p:txBody>
      </p:sp>
      <p:sp>
        <p:nvSpPr>
          <p:cNvPr id="6" name="Content Placeholder 2">
            <a:extLst>
              <a:ext uri="{FF2B5EF4-FFF2-40B4-BE49-F238E27FC236}">
                <a16:creationId xmlns:a16="http://schemas.microsoft.com/office/drawing/2014/main" id="{B214DE48-F4E0-FD80-3C40-551BA3FA4152}"/>
              </a:ext>
            </a:extLst>
          </p:cNvPr>
          <p:cNvSpPr txBox="1">
            <a:spLocks/>
          </p:cNvSpPr>
          <p:nvPr/>
        </p:nvSpPr>
        <p:spPr>
          <a:xfrm>
            <a:off x="3447876" y="2055813"/>
            <a:ext cx="7315200" cy="35819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The goal for all students at GSU, </a:t>
            </a:r>
            <a:r>
              <a:rPr lang="en-US" b="1" u="sng" dirty="0"/>
              <a:t>Good Academic Standing </a:t>
            </a:r>
          </a:p>
          <a:p>
            <a:pPr lvl="1">
              <a:buFont typeface="Wingdings" panose="05000000000000000000" pitchFamily="2" charset="2"/>
              <a:buChar char="§"/>
            </a:pPr>
            <a:r>
              <a:rPr lang="en-US" i="1" dirty="0"/>
              <a:t>Cumulative(CUM) GPA: Minimum 3.0, Graduate  </a:t>
            </a:r>
          </a:p>
          <a:p>
            <a:pPr>
              <a:buFont typeface="Wingdings" panose="05000000000000000000" pitchFamily="2" charset="2"/>
              <a:buChar char="§"/>
            </a:pPr>
            <a:r>
              <a:rPr lang="en-US" dirty="0"/>
              <a:t>Failing to meet the minimum CUM GPA required, results in either of the following: </a:t>
            </a:r>
          </a:p>
          <a:p>
            <a:pPr lvl="1">
              <a:buFont typeface="Wingdings" panose="05000000000000000000" pitchFamily="2" charset="2"/>
              <a:buChar char="§"/>
            </a:pPr>
            <a:r>
              <a:rPr lang="en-US" b="1" u="sng" dirty="0"/>
              <a:t>Academic Probation </a:t>
            </a:r>
          </a:p>
          <a:p>
            <a:pPr lvl="2">
              <a:buFont typeface="Wingdings" panose="05000000000000000000" pitchFamily="2" charset="2"/>
              <a:buChar char="§"/>
            </a:pPr>
            <a:r>
              <a:rPr lang="en-US" i="1" dirty="0"/>
              <a:t>CUM GPA Earned: 2.0-2.9</a:t>
            </a:r>
          </a:p>
          <a:p>
            <a:pPr lvl="1">
              <a:buFont typeface="Wingdings" panose="05000000000000000000" pitchFamily="2" charset="2"/>
              <a:buChar char="§"/>
            </a:pPr>
            <a:r>
              <a:rPr lang="en-US" b="1" u="sng" dirty="0"/>
              <a:t>Academic Probation Extended </a:t>
            </a:r>
          </a:p>
          <a:p>
            <a:pPr lvl="2">
              <a:buFont typeface="Wingdings" panose="05000000000000000000" pitchFamily="2" charset="2"/>
              <a:buChar char="§"/>
            </a:pPr>
            <a:r>
              <a:rPr lang="en-US" i="1" dirty="0"/>
              <a:t>CUM GPA Earned: 0.0-1.9</a:t>
            </a:r>
          </a:p>
          <a:p>
            <a:pPr lvl="1">
              <a:buFont typeface="Wingdings" panose="05000000000000000000" pitchFamily="2" charset="2"/>
              <a:buChar char="§"/>
            </a:pPr>
            <a:r>
              <a:rPr lang="en-US" b="1" u="sng" dirty="0"/>
              <a:t>Academic Suspension </a:t>
            </a:r>
          </a:p>
          <a:p>
            <a:pPr lvl="2">
              <a:buFont typeface="Wingdings" panose="05000000000000000000" pitchFamily="2" charset="2"/>
              <a:buChar char="§"/>
            </a:pPr>
            <a:r>
              <a:rPr lang="en-US" dirty="0"/>
              <a:t>Occurs the term when student on Academic Probation </a:t>
            </a:r>
            <a:r>
              <a:rPr lang="en-US" i="1" dirty="0"/>
              <a:t>Extended</a:t>
            </a:r>
            <a:r>
              <a:rPr lang="en-US" dirty="0"/>
              <a:t>, does not obtain at least a 3.0. Petition required for any chances of being readmitted</a:t>
            </a:r>
          </a:p>
          <a:p>
            <a:endParaRPr lang="en-US" dirty="0"/>
          </a:p>
        </p:txBody>
      </p:sp>
    </p:spTree>
    <p:extLst>
      <p:ext uri="{BB962C8B-B14F-4D97-AF65-F5344CB8AC3E}">
        <p14:creationId xmlns:p14="http://schemas.microsoft.com/office/powerpoint/2010/main" val="30961736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0B28-6F8A-69F7-FE71-059BC75D68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2BE952-7480-2009-D8D6-4FAAF6828C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D7D0DD-4D68-57F0-C1FA-692D17204BB3}"/>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25A794EC-12B9-5DFC-A9EA-D74547753139}"/>
              </a:ext>
            </a:extLst>
          </p:cNvPr>
          <p:cNvSpPr txBox="1">
            <a:spLocks/>
          </p:cNvSpPr>
          <p:nvPr/>
        </p:nvSpPr>
        <p:spPr>
          <a:xfrm>
            <a:off x="3053592" y="230188"/>
            <a:ext cx="7315200" cy="1154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“Our Approach” </a:t>
            </a:r>
          </a:p>
        </p:txBody>
      </p:sp>
      <p:sp>
        <p:nvSpPr>
          <p:cNvPr id="6" name="Content Placeholder 2">
            <a:extLst>
              <a:ext uri="{FF2B5EF4-FFF2-40B4-BE49-F238E27FC236}">
                <a16:creationId xmlns:a16="http://schemas.microsoft.com/office/drawing/2014/main" id="{56E102AD-A99E-A57D-1FAC-21CBBDB0D67C}"/>
              </a:ext>
            </a:extLst>
          </p:cNvPr>
          <p:cNvSpPr txBox="1">
            <a:spLocks/>
          </p:cNvSpPr>
          <p:nvPr/>
        </p:nvSpPr>
        <p:spPr>
          <a:xfrm>
            <a:off x="3392439" y="1614473"/>
            <a:ext cx="7437748" cy="41277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The </a:t>
            </a:r>
            <a:r>
              <a:rPr lang="en-US" b="1" dirty="0">
                <a:solidFill>
                  <a:schemeClr val="accent2"/>
                </a:solidFill>
              </a:rPr>
              <a:t>goal</a:t>
            </a:r>
            <a:r>
              <a:rPr lang="en-US" dirty="0">
                <a:solidFill>
                  <a:schemeClr val="accent2"/>
                </a:solidFill>
              </a:rPr>
              <a:t> is to guide students towards taking initiative in shaping decisions impacting their academic progress and success at GSU </a:t>
            </a:r>
          </a:p>
          <a:p>
            <a:pPr lvl="1"/>
            <a:r>
              <a:rPr lang="en-US" sz="2600" dirty="0">
                <a:solidFill>
                  <a:schemeClr val="accent2"/>
                </a:solidFill>
              </a:rPr>
              <a:t>Outreach </a:t>
            </a:r>
          </a:p>
          <a:p>
            <a:pPr lvl="1"/>
            <a:r>
              <a:rPr lang="en-US" sz="2600" dirty="0">
                <a:solidFill>
                  <a:schemeClr val="accent2"/>
                </a:solidFill>
              </a:rPr>
              <a:t>Academic Coaching</a:t>
            </a:r>
          </a:p>
          <a:p>
            <a:pPr lvl="1"/>
            <a:r>
              <a:rPr lang="en-US" sz="2600" dirty="0">
                <a:solidFill>
                  <a:schemeClr val="accent2"/>
                </a:solidFill>
              </a:rPr>
              <a:t>Learning Agreements/GSU STAR </a:t>
            </a:r>
          </a:p>
          <a:p>
            <a:pPr lvl="1"/>
            <a:r>
              <a:rPr lang="en-US" sz="2600" dirty="0">
                <a:solidFill>
                  <a:schemeClr val="accent2"/>
                </a:solidFill>
              </a:rPr>
              <a:t>Programming/Course: Pathways to Academic Recovery, Save My Semester, Back on Track  </a:t>
            </a:r>
          </a:p>
        </p:txBody>
      </p:sp>
    </p:spTree>
    <p:extLst>
      <p:ext uri="{BB962C8B-B14F-4D97-AF65-F5344CB8AC3E}">
        <p14:creationId xmlns:p14="http://schemas.microsoft.com/office/powerpoint/2010/main" val="130013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AFBB60-5EA4-334B-90BD-8FFED4BB6184}"/>
              </a:ext>
            </a:extLst>
          </p:cNvPr>
          <p:cNvSpPr txBox="1"/>
          <p:nvPr/>
        </p:nvSpPr>
        <p:spPr>
          <a:xfrm>
            <a:off x="3074670" y="863607"/>
            <a:ext cx="8940867" cy="2739211"/>
          </a:xfrm>
          <a:prstGeom prst="rect">
            <a:avLst/>
          </a:prstGeom>
          <a:noFill/>
        </p:spPr>
        <p:txBody>
          <a:bodyPr wrap="square" rtlCol="0">
            <a:spAutoFit/>
          </a:bodyPr>
          <a:lstStyle/>
          <a:p>
            <a:r>
              <a:rPr lang="en-US" sz="2200" dirty="0"/>
              <a:t>The</a:t>
            </a:r>
            <a:r>
              <a:rPr lang="en-US" sz="2100" dirty="0"/>
              <a:t> public universities in Illinois had a post pandemic rebound with </a:t>
            </a:r>
            <a:r>
              <a:rPr lang="en-US" sz="2100" b="1" dirty="0"/>
              <a:t>freshman </a:t>
            </a:r>
            <a:r>
              <a:rPr lang="en-US" sz="2100" dirty="0"/>
              <a:t>and </a:t>
            </a:r>
            <a:r>
              <a:rPr lang="en-US" sz="2100" b="1" dirty="0"/>
              <a:t>international graduate </a:t>
            </a:r>
            <a:r>
              <a:rPr lang="en-US" sz="2100" dirty="0"/>
              <a:t>enrollment for the Fall 2022 semester. </a:t>
            </a:r>
          </a:p>
          <a:p>
            <a:endParaRPr lang="en-US" sz="1400" dirty="0"/>
          </a:p>
          <a:p>
            <a:r>
              <a:rPr lang="en-US" sz="2100" dirty="0">
                <a:solidFill>
                  <a:srgbClr val="0A0A0A"/>
                </a:solidFill>
                <a:effectLst/>
                <a:ea typeface="Calibri" panose="020F0502020204030204" pitchFamily="34" charset="0"/>
              </a:rPr>
              <a:t>The </a:t>
            </a:r>
            <a:r>
              <a:rPr lang="en-US" sz="2100" b="1" dirty="0">
                <a:solidFill>
                  <a:srgbClr val="0A0A0A"/>
                </a:solidFill>
                <a:effectLst/>
                <a:ea typeface="Calibri" panose="020F0502020204030204" pitchFamily="34" charset="0"/>
              </a:rPr>
              <a:t>National Student Clearinghouse Research Center found that transfer enrollment had declined </a:t>
            </a:r>
            <a:r>
              <a:rPr lang="en-US" sz="2100" dirty="0">
                <a:solidFill>
                  <a:srgbClr val="0A0A0A"/>
                </a:solidFill>
                <a:effectLst/>
                <a:ea typeface="Calibri" panose="020F0502020204030204" pitchFamily="34" charset="0"/>
              </a:rPr>
              <a:t>twice as much as non-transfer enrollment during the pandemic. This </a:t>
            </a:r>
            <a:r>
              <a:rPr lang="en-US" sz="2100" dirty="0">
                <a:solidFill>
                  <a:srgbClr val="0A0A0A"/>
                </a:solidFill>
                <a:ea typeface="Calibri" panose="020F0502020204030204" pitchFamily="34" charset="0"/>
              </a:rPr>
              <a:t>resulted in a </a:t>
            </a:r>
            <a:r>
              <a:rPr lang="en-US" sz="2100" b="1" u="sng" dirty="0">
                <a:solidFill>
                  <a:srgbClr val="0A0A0A"/>
                </a:solidFill>
                <a:ea typeface="Calibri" panose="020F0502020204030204" pitchFamily="34" charset="0"/>
              </a:rPr>
              <a:t>13.5% decrease in transfer </a:t>
            </a:r>
            <a:r>
              <a:rPr lang="en-US" sz="2100" dirty="0">
                <a:solidFill>
                  <a:srgbClr val="0A0A0A"/>
                </a:solidFill>
                <a:ea typeface="Calibri" panose="020F0502020204030204" pitchFamily="34" charset="0"/>
              </a:rPr>
              <a:t>enrollment since the beginning of the pandemic. </a:t>
            </a:r>
          </a:p>
          <a:p>
            <a:endParaRPr lang="en-US" sz="1000" dirty="0">
              <a:solidFill>
                <a:srgbClr val="0A0A0A"/>
              </a:solidFill>
              <a:latin typeface="Trade Gothic LT Std" pitchFamily="2" charset="0"/>
            </a:endParaRPr>
          </a:p>
          <a:p>
            <a:r>
              <a:rPr lang="en-US" sz="2100" dirty="0">
                <a:solidFill>
                  <a:srgbClr val="0A0A0A"/>
                </a:solidFill>
                <a:latin typeface="Trade Gothic LT Std" pitchFamily="2" charset="0"/>
              </a:rPr>
              <a:t>GSU new </a:t>
            </a:r>
            <a:r>
              <a:rPr lang="en-US" sz="2100" b="1" dirty="0">
                <a:solidFill>
                  <a:srgbClr val="0A0A0A"/>
                </a:solidFill>
                <a:latin typeface="Trade Gothic LT Std" pitchFamily="2" charset="0"/>
              </a:rPr>
              <a:t>transfer enrollment for Fall 2022 is up 4% </a:t>
            </a:r>
            <a:r>
              <a:rPr lang="en-US" sz="2100" dirty="0">
                <a:solidFill>
                  <a:srgbClr val="0A0A0A"/>
                </a:solidFill>
                <a:latin typeface="Trade Gothic LT Std" pitchFamily="2" charset="0"/>
              </a:rPr>
              <a:t>in headcount.  </a:t>
            </a:r>
            <a:endParaRPr lang="en-US" sz="2400" dirty="0">
              <a:latin typeface="Trade Gothic LT Std" pitchFamily="2" charset="0"/>
            </a:endParaRPr>
          </a:p>
        </p:txBody>
      </p:sp>
      <p:sp>
        <p:nvSpPr>
          <p:cNvPr id="2" name="TextBox 1">
            <a:extLst>
              <a:ext uri="{FF2B5EF4-FFF2-40B4-BE49-F238E27FC236}">
                <a16:creationId xmlns:a16="http://schemas.microsoft.com/office/drawing/2014/main" id="{CDE057CE-B005-07AE-C21D-54735D529CD8}"/>
              </a:ext>
            </a:extLst>
          </p:cNvPr>
          <p:cNvSpPr txBox="1"/>
          <p:nvPr/>
        </p:nvSpPr>
        <p:spPr>
          <a:xfrm>
            <a:off x="3303270" y="271556"/>
            <a:ext cx="7707630" cy="584775"/>
          </a:xfrm>
          <a:prstGeom prst="rect">
            <a:avLst/>
          </a:prstGeom>
          <a:noFill/>
        </p:spPr>
        <p:txBody>
          <a:bodyPr wrap="square" rtlCol="0">
            <a:spAutoFit/>
          </a:bodyPr>
          <a:lstStyle/>
          <a:p>
            <a:pPr algn="ctr"/>
            <a:r>
              <a:rPr lang="en-US" sz="3200" b="1" dirty="0"/>
              <a:t>Fall 2022 Enrollment</a:t>
            </a:r>
            <a:endParaRPr lang="en-US" sz="3200" b="1" dirty="0">
              <a:latin typeface="Trade Gothic LT Std" pitchFamily="2" charset="0"/>
            </a:endParaRPr>
          </a:p>
        </p:txBody>
      </p:sp>
      <p:graphicFrame>
        <p:nvGraphicFramePr>
          <p:cNvPr id="4" name="Chart 3">
            <a:extLst>
              <a:ext uri="{FF2B5EF4-FFF2-40B4-BE49-F238E27FC236}">
                <a16:creationId xmlns:a16="http://schemas.microsoft.com/office/drawing/2014/main" id="{A8F11105-870C-72F9-28EC-6A935C8C485D}"/>
              </a:ext>
            </a:extLst>
          </p:cNvPr>
          <p:cNvGraphicFramePr>
            <a:graphicFrameLocks/>
          </p:cNvGraphicFramePr>
          <p:nvPr/>
        </p:nvGraphicFramePr>
        <p:xfrm>
          <a:off x="5058561" y="3602818"/>
          <a:ext cx="4615419" cy="3177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6294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2703-0DC6-9F1E-1D44-D09DF3B379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64767B-DE39-5216-136E-A30FE4E0DB0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6DBC173-446F-419A-9237-295B1E117A6E}"/>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967C9E7D-26CE-A2B7-4553-3C7CE44BC83D}"/>
              </a:ext>
            </a:extLst>
          </p:cNvPr>
          <p:cNvSpPr txBox="1">
            <a:spLocks/>
          </p:cNvSpPr>
          <p:nvPr/>
        </p:nvSpPr>
        <p:spPr>
          <a:xfrm>
            <a:off x="2961314" y="271310"/>
            <a:ext cx="7315200" cy="1154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Arial" panose="020B0604020202020204" pitchFamily="34" charset="0"/>
                <a:cs typeface="Arial" panose="020B0604020202020204" pitchFamily="34" charset="0"/>
              </a:rPr>
              <a:t>Academic Coaching </a:t>
            </a:r>
          </a:p>
        </p:txBody>
      </p:sp>
      <p:sp>
        <p:nvSpPr>
          <p:cNvPr id="6" name="Content Placeholder 2">
            <a:extLst>
              <a:ext uri="{FF2B5EF4-FFF2-40B4-BE49-F238E27FC236}">
                <a16:creationId xmlns:a16="http://schemas.microsoft.com/office/drawing/2014/main" id="{C66CFDDC-9FF0-E488-E73E-C7AA65F2B04B}"/>
              </a:ext>
            </a:extLst>
          </p:cNvPr>
          <p:cNvSpPr txBox="1">
            <a:spLocks/>
          </p:cNvSpPr>
          <p:nvPr/>
        </p:nvSpPr>
        <p:spPr>
          <a:xfrm>
            <a:off x="3361135" y="1519222"/>
            <a:ext cx="7519386" cy="422882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Given our similar nature, we are commonly thought of as being </a:t>
            </a:r>
            <a:r>
              <a:rPr lang="en-US" i="1" dirty="0"/>
              <a:t>academic advisors</a:t>
            </a:r>
            <a:r>
              <a:rPr lang="en-US" dirty="0"/>
              <a:t>; however, we differ in that we do not do degree planning </a:t>
            </a:r>
          </a:p>
          <a:p>
            <a:pPr marL="45720" indent="0">
              <a:buFont typeface="Arial" panose="020B0604020202020204" pitchFamily="34" charset="0"/>
              <a:buNone/>
            </a:pPr>
            <a:endParaRPr lang="en-US" dirty="0"/>
          </a:p>
          <a:p>
            <a:r>
              <a:rPr lang="en-US" dirty="0"/>
              <a:t>Instead, we aim to understand the circumstances impacting the student, but most importantly what is their desired goal(s) </a:t>
            </a:r>
          </a:p>
          <a:p>
            <a:pPr marL="45720" indent="0">
              <a:buFont typeface="Arial" panose="020B0604020202020204" pitchFamily="34" charset="0"/>
              <a:buNone/>
            </a:pPr>
            <a:endParaRPr lang="en-US" dirty="0"/>
          </a:p>
          <a:p>
            <a:r>
              <a:rPr lang="en-US" dirty="0"/>
              <a:t>We begin with what’s already working &amp; support the student in either fine tuning or establishing a plan to address in barriers impacting their education </a:t>
            </a:r>
          </a:p>
          <a:p>
            <a:pPr marL="45720" indent="0">
              <a:buFont typeface="Arial" panose="020B0604020202020204" pitchFamily="34" charset="0"/>
              <a:buNone/>
            </a:pPr>
            <a:endParaRPr lang="en-US" dirty="0"/>
          </a:p>
          <a:p>
            <a:r>
              <a:rPr lang="en-US" dirty="0"/>
              <a:t>During the final session, we assess student progress with a focus on highlighting success, while continuing to provide support towards items still being addressed </a:t>
            </a:r>
          </a:p>
        </p:txBody>
      </p:sp>
    </p:spTree>
    <p:extLst>
      <p:ext uri="{BB962C8B-B14F-4D97-AF65-F5344CB8AC3E}">
        <p14:creationId xmlns:p14="http://schemas.microsoft.com/office/powerpoint/2010/main" val="2855549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61E3E-9FA8-AFD9-2AC3-8D7B38C893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B21974-106B-409D-7D39-1E69E3AF90C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D025079-95E4-C9ED-0A71-07ACD1C00EE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C8DAEC8-3F0D-DDEC-C73E-C54FCE432820}"/>
              </a:ext>
            </a:extLst>
          </p:cNvPr>
          <p:cNvSpPr txBox="1">
            <a:spLocks/>
          </p:cNvSpPr>
          <p:nvPr/>
        </p:nvSpPr>
        <p:spPr>
          <a:xfrm>
            <a:off x="3630510" y="300061"/>
            <a:ext cx="7315200" cy="11540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solidFill>
                <a:latin typeface="Arial" panose="020B0604020202020204" pitchFamily="34" charset="0"/>
                <a:cs typeface="Arial" panose="020B0604020202020204" pitchFamily="34" charset="0"/>
              </a:rPr>
              <a:t>Early Alert System </a:t>
            </a:r>
            <a:br>
              <a:rPr lang="en-US" b="1" dirty="0">
                <a:solidFill>
                  <a:schemeClr val="accent2"/>
                </a:solidFill>
                <a:latin typeface="Arial" panose="020B0604020202020204" pitchFamily="34" charset="0"/>
                <a:cs typeface="Arial" panose="020B0604020202020204" pitchFamily="34" charset="0"/>
              </a:rPr>
            </a:br>
            <a:r>
              <a:rPr lang="en-US" sz="2400" b="1" dirty="0">
                <a:solidFill>
                  <a:schemeClr val="accent2"/>
                </a:solidFill>
                <a:latin typeface="Arial" panose="020B0604020202020204" pitchFamily="34" charset="0"/>
                <a:cs typeface="Arial" panose="020B0604020202020204" pitchFamily="34" charset="0"/>
              </a:rPr>
              <a:t>“GSU STAR</a:t>
            </a:r>
            <a:r>
              <a:rPr lang="en-US" sz="2400" dirty="0"/>
              <a:t>”</a:t>
            </a:r>
            <a:endParaRPr lang="en-US" dirty="0"/>
          </a:p>
        </p:txBody>
      </p:sp>
      <p:sp>
        <p:nvSpPr>
          <p:cNvPr id="6" name="Content Placeholder 2">
            <a:extLst>
              <a:ext uri="{FF2B5EF4-FFF2-40B4-BE49-F238E27FC236}">
                <a16:creationId xmlns:a16="http://schemas.microsoft.com/office/drawing/2014/main" id="{04C7FC7A-8DA9-6C77-0C73-949156E0ABD3}"/>
              </a:ext>
            </a:extLst>
          </p:cNvPr>
          <p:cNvSpPr txBox="1">
            <a:spLocks/>
          </p:cNvSpPr>
          <p:nvPr/>
        </p:nvSpPr>
        <p:spPr>
          <a:xfrm>
            <a:off x="3421289" y="2083507"/>
            <a:ext cx="7457243" cy="373167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Used by staff &amp; faculty to track and monitor student progress </a:t>
            </a:r>
          </a:p>
          <a:p>
            <a:pPr marL="45720" indent="0">
              <a:buFont typeface="Arial" panose="020B0604020202020204" pitchFamily="34" charset="0"/>
              <a:buNone/>
            </a:pPr>
            <a:endParaRPr lang="en-US" dirty="0"/>
          </a:p>
          <a:p>
            <a:pPr lvl="1"/>
            <a:r>
              <a:rPr lang="en-US" dirty="0"/>
              <a:t>For example, if a student is flagged for “low test or quiz scores”, students will be “Referred” to Tutoring. This office will complete outreach and attempt to schedule an appointment with student </a:t>
            </a:r>
          </a:p>
          <a:p>
            <a:pPr marL="320040" lvl="1" indent="0">
              <a:buFont typeface="Arial" panose="020B0604020202020204" pitchFamily="34" charset="0"/>
              <a:buNone/>
            </a:pPr>
            <a:endParaRPr lang="en-US" dirty="0"/>
          </a:p>
          <a:p>
            <a:r>
              <a:rPr lang="en-US" dirty="0"/>
              <a:t>Alternatively, “Kudos” are raised when students are demonstrating progress and/or success </a:t>
            </a:r>
          </a:p>
          <a:p>
            <a:pPr marL="45720" indent="0">
              <a:buFont typeface="Arial" panose="020B0604020202020204" pitchFamily="34" charset="0"/>
              <a:buNone/>
            </a:pPr>
            <a:endParaRPr lang="en-US" dirty="0"/>
          </a:p>
          <a:p>
            <a:r>
              <a:rPr lang="en-US" dirty="0"/>
              <a:t>Students can also utilize the “Raise Hand” feature and a member of their </a:t>
            </a:r>
            <a:r>
              <a:rPr lang="en-US" i="1" dirty="0"/>
              <a:t>success network </a:t>
            </a:r>
            <a:r>
              <a:rPr lang="en-US" dirty="0"/>
              <a:t>will follow up to provide support </a:t>
            </a:r>
          </a:p>
        </p:txBody>
      </p:sp>
    </p:spTree>
    <p:extLst>
      <p:ext uri="{BB962C8B-B14F-4D97-AF65-F5344CB8AC3E}">
        <p14:creationId xmlns:p14="http://schemas.microsoft.com/office/powerpoint/2010/main" val="272332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9EB27-08E0-3902-C2DF-83EFBBDA97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0A202A-2FB9-2319-1983-E54802E033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A012F75-6F8F-EFF2-A552-DCDCEFE0EE50}"/>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AEE6543-C668-22FF-DFEF-7FC98BA442D0}"/>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Subtitle 2">
            <a:extLst>
              <a:ext uri="{FF2B5EF4-FFF2-40B4-BE49-F238E27FC236}">
                <a16:creationId xmlns:a16="http://schemas.microsoft.com/office/drawing/2014/main" id="{439E505F-0196-97AB-95C9-22D9EC6D1553}"/>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1572F79D-5F1B-4508-8578-3D8E49770E6F}"/>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8" name="Subtitle 2">
            <a:extLst>
              <a:ext uri="{FF2B5EF4-FFF2-40B4-BE49-F238E27FC236}">
                <a16:creationId xmlns:a16="http://schemas.microsoft.com/office/drawing/2014/main" id="{600B2C06-DB08-60BD-1AC1-92EB7ADFC586}"/>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9" name="TextBox 8">
            <a:extLst>
              <a:ext uri="{FF2B5EF4-FFF2-40B4-BE49-F238E27FC236}">
                <a16:creationId xmlns:a16="http://schemas.microsoft.com/office/drawing/2014/main" id="{EC5D7B47-0B67-CFB7-1C40-9B87B86BE193}"/>
              </a:ext>
            </a:extLst>
          </p:cNvPr>
          <p:cNvSpPr txBox="1"/>
          <p:nvPr/>
        </p:nvSpPr>
        <p:spPr>
          <a:xfrm>
            <a:off x="3028950" y="1322131"/>
            <a:ext cx="9074150" cy="1938992"/>
          </a:xfrm>
          <a:prstGeom prst="rect">
            <a:avLst/>
          </a:prstGeom>
          <a:noFill/>
        </p:spPr>
        <p:txBody>
          <a:bodyPr wrap="square" rtlCol="0">
            <a:spAutoFit/>
          </a:bodyPr>
          <a:lstStyle/>
          <a:p>
            <a:endParaRPr lang="en-US" sz="6000" b="1" dirty="0">
              <a:solidFill>
                <a:schemeClr val="bg1"/>
              </a:solidFill>
              <a:latin typeface="Trade Gothic LT Std" pitchFamily="2" charset="0"/>
            </a:endParaRPr>
          </a:p>
          <a:p>
            <a:r>
              <a:rPr lang="en-US" sz="6000" b="1" dirty="0">
                <a:solidFill>
                  <a:schemeClr val="bg1"/>
                </a:solidFill>
                <a:latin typeface="Trade Gothic LT Std" pitchFamily="2" charset="0"/>
              </a:rPr>
              <a:t>Program Updates</a:t>
            </a:r>
          </a:p>
        </p:txBody>
      </p:sp>
      <p:sp>
        <p:nvSpPr>
          <p:cNvPr id="10" name="TextBox 9">
            <a:extLst>
              <a:ext uri="{FF2B5EF4-FFF2-40B4-BE49-F238E27FC236}">
                <a16:creationId xmlns:a16="http://schemas.microsoft.com/office/drawing/2014/main" id="{F1B38FCC-3CBA-213F-BD84-46A7394C6A52}"/>
              </a:ext>
            </a:extLst>
          </p:cNvPr>
          <p:cNvSpPr txBox="1"/>
          <p:nvPr/>
        </p:nvSpPr>
        <p:spPr>
          <a:xfrm>
            <a:off x="3277522" y="3722173"/>
            <a:ext cx="6416894" cy="1815882"/>
          </a:xfrm>
          <a:prstGeom prst="rect">
            <a:avLst/>
          </a:prstGeom>
          <a:noFill/>
        </p:spPr>
        <p:txBody>
          <a:bodyPr wrap="square" rtlCol="0">
            <a:spAutoFit/>
          </a:bodyPr>
          <a:lstStyle/>
          <a:p>
            <a:r>
              <a:rPr lang="en-US" sz="4000" b="1" dirty="0">
                <a:solidFill>
                  <a:schemeClr val="accent2"/>
                </a:solidFill>
              </a:rPr>
              <a:t>Lisa </a:t>
            </a:r>
            <a:r>
              <a:rPr lang="en-US" sz="3600" b="1" dirty="0">
                <a:solidFill>
                  <a:schemeClr val="accent2"/>
                </a:solidFill>
              </a:rPr>
              <a:t>Helm</a:t>
            </a:r>
          </a:p>
          <a:p>
            <a:r>
              <a:rPr lang="en-US" sz="3600" b="1" dirty="0">
                <a:solidFill>
                  <a:schemeClr val="accent2"/>
                </a:solidFill>
              </a:rPr>
              <a:t>Director of Transfer and Persistence Initiatives</a:t>
            </a:r>
          </a:p>
        </p:txBody>
      </p:sp>
    </p:spTree>
    <p:extLst>
      <p:ext uri="{BB962C8B-B14F-4D97-AF65-F5344CB8AC3E}">
        <p14:creationId xmlns:p14="http://schemas.microsoft.com/office/powerpoint/2010/main" val="367598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B5F88-889D-B640-BEDE-3BE9074239E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3FC471E-A204-4640-9005-D9501A1C14ED}"/>
              </a:ext>
            </a:extLst>
          </p:cNvPr>
          <p:cNvSpPr txBox="1"/>
          <p:nvPr/>
        </p:nvSpPr>
        <p:spPr>
          <a:xfrm>
            <a:off x="377190" y="716697"/>
            <a:ext cx="6160770" cy="1015663"/>
          </a:xfrm>
          <a:prstGeom prst="rect">
            <a:avLst/>
          </a:prstGeom>
          <a:noFill/>
        </p:spPr>
        <p:txBody>
          <a:bodyPr wrap="square" rtlCol="0">
            <a:spAutoFit/>
          </a:bodyPr>
          <a:lstStyle/>
          <a:p>
            <a:r>
              <a:rPr lang="en-US" sz="6000" b="1" dirty="0">
                <a:latin typeface="Trade Gothic LT Std" pitchFamily="2" charset="0"/>
              </a:rPr>
              <a:t>GSU Updates </a:t>
            </a:r>
          </a:p>
        </p:txBody>
      </p:sp>
      <p:sp>
        <p:nvSpPr>
          <p:cNvPr id="5" name="TextBox 4">
            <a:extLst>
              <a:ext uri="{FF2B5EF4-FFF2-40B4-BE49-F238E27FC236}">
                <a16:creationId xmlns:a16="http://schemas.microsoft.com/office/drawing/2014/main" id="{12758D30-815E-D244-882D-FC324814F13E}"/>
              </a:ext>
            </a:extLst>
          </p:cNvPr>
          <p:cNvSpPr txBox="1"/>
          <p:nvPr/>
        </p:nvSpPr>
        <p:spPr>
          <a:xfrm>
            <a:off x="377190" y="2084833"/>
            <a:ext cx="8583930" cy="3257623"/>
          </a:xfrm>
          <a:prstGeom prst="rect">
            <a:avLst/>
          </a:prstGeom>
          <a:noFill/>
        </p:spPr>
        <p:txBody>
          <a:bodyPr wrap="square" rtlCol="0">
            <a:spAutoFit/>
          </a:bodyPr>
          <a:lstStyle/>
          <a:p>
            <a:pPr>
              <a:lnSpc>
                <a:spcPct val="200000"/>
              </a:lnSpc>
              <a:spcAft>
                <a:spcPts val="1200"/>
              </a:spcAft>
            </a:pPr>
            <a:r>
              <a:rPr lang="en-US" sz="3600" b="1" dirty="0">
                <a:ln w="15875">
                  <a:noFill/>
                  <a:round/>
                </a:ln>
                <a:solidFill>
                  <a:schemeClr val="accent2">
                    <a:lumMod val="75000"/>
                  </a:schemeClr>
                </a:solidFill>
                <a:latin typeface="Calibri" panose="020F0502020204030204" pitchFamily="34" charset="0"/>
                <a:cs typeface="Calibri" panose="020F0502020204030204" pitchFamily="34" charset="0"/>
              </a:rPr>
              <a:t>The following is information about changes happening at GSU for the 2023-2024 Academic Year</a:t>
            </a:r>
            <a:endParaRPr lang="en-US" sz="3600" dirty="0">
              <a:ln w="15875">
                <a:noFill/>
                <a:round/>
              </a:ln>
              <a:solidFill>
                <a:schemeClr val="bg1"/>
              </a:solidFill>
              <a:latin typeface="Abadi MT Condensed Light" panose="020B0306030101010103" pitchFamily="34" charset="0"/>
              <a:cs typeface="Arial" panose="020B0604020202020204" pitchFamily="34" charset="0"/>
            </a:endParaRPr>
          </a:p>
        </p:txBody>
      </p:sp>
    </p:spTree>
    <p:extLst>
      <p:ext uri="{BB962C8B-B14F-4D97-AF65-F5344CB8AC3E}">
        <p14:creationId xmlns:p14="http://schemas.microsoft.com/office/powerpoint/2010/main" val="3911136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6791-157B-1E4C-BAD4-593B4082D1FE}"/>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7A56A5-C6F4-874F-8405-447D172322B7}"/>
              </a:ext>
            </a:extLst>
          </p:cNvPr>
          <p:cNvSpPr txBox="1"/>
          <p:nvPr/>
        </p:nvSpPr>
        <p:spPr>
          <a:xfrm>
            <a:off x="377190" y="716697"/>
            <a:ext cx="11212830" cy="830997"/>
          </a:xfrm>
          <a:prstGeom prst="rect">
            <a:avLst/>
          </a:prstGeom>
          <a:noFill/>
        </p:spPr>
        <p:txBody>
          <a:bodyPr wrap="square" rtlCol="0">
            <a:spAutoFit/>
          </a:bodyPr>
          <a:lstStyle/>
          <a:p>
            <a:pPr lvl="0" algn="ctr"/>
            <a:r>
              <a:rPr lang="en-US" altLang="en-US" sz="4800" b="1" spc="700" dirty="0">
                <a:solidFill>
                  <a:schemeClr val="tx2"/>
                </a:solidFill>
                <a:latin typeface="Oswald" panose="02000303000000000000" pitchFamily="2" charset="0"/>
              </a:rPr>
              <a:t>2023-2024 General Updates</a:t>
            </a:r>
            <a:endParaRPr lang="en-US" altLang="en-US" sz="4800" spc="700" dirty="0">
              <a:solidFill>
                <a:schemeClr val="accent2">
                  <a:lumMod val="60000"/>
                  <a:lumOff val="40000"/>
                </a:schemeClr>
              </a:solidFill>
              <a:latin typeface="Oswald" panose="02000303000000000000" pitchFamily="2" charset="0"/>
            </a:endParaRPr>
          </a:p>
        </p:txBody>
      </p:sp>
      <p:sp>
        <p:nvSpPr>
          <p:cNvPr id="5" name="TextBox 4">
            <a:extLst>
              <a:ext uri="{FF2B5EF4-FFF2-40B4-BE49-F238E27FC236}">
                <a16:creationId xmlns:a16="http://schemas.microsoft.com/office/drawing/2014/main" id="{367F8E3F-F893-DD41-8E05-7A6C6F8E66DD}"/>
              </a:ext>
            </a:extLst>
          </p:cNvPr>
          <p:cNvSpPr txBox="1"/>
          <p:nvPr/>
        </p:nvSpPr>
        <p:spPr>
          <a:xfrm>
            <a:off x="255270" y="1639305"/>
            <a:ext cx="11212830" cy="5148397"/>
          </a:xfrm>
          <a:prstGeom prst="rect">
            <a:avLst/>
          </a:prstGeom>
          <a:noFill/>
        </p:spPr>
        <p:txBody>
          <a:bodyPr wrap="square" rtlCol="0">
            <a:spAutoFit/>
          </a:bodyPr>
          <a:lstStyle/>
          <a:p>
            <a:pPr marL="342900" marR="0" lvl="0" indent="-342900">
              <a:lnSpc>
                <a:spcPct val="110000"/>
              </a:lnSpc>
              <a:spcBef>
                <a:spcPts val="0"/>
              </a:spcBef>
              <a:spcAft>
                <a:spcPts val="600"/>
              </a:spcAft>
              <a:buFont typeface="Symbol" panose="05050102010706020507" pitchFamily="18" charset="2"/>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Residency is now 30 hours.  Previously, it was 24 hours.  </a:t>
            </a:r>
          </a:p>
          <a:p>
            <a:pPr marL="342900" indent="-342900">
              <a:lnSpc>
                <a:spcPct val="110000"/>
              </a:lnSpc>
              <a:spcAft>
                <a:spcPts val="600"/>
              </a:spcAft>
              <a:buFont typeface="Symbol" panose="05050102010706020507" pitchFamily="18" charset="2"/>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UG Tuition will be $328 a credit hour starting Fall 2023.</a:t>
            </a:r>
          </a:p>
          <a:p>
            <a:pPr marL="342900" marR="0" lvl="0" indent="-342900">
              <a:lnSpc>
                <a:spcPct val="110000"/>
              </a:lnSpc>
              <a:spcBef>
                <a:spcPts val="0"/>
              </a:spcBef>
              <a:spcAft>
                <a:spcPts val="600"/>
              </a:spcAft>
              <a:buFont typeface="Symbol" panose="05050102010706020507" pitchFamily="18" charset="2"/>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Fee information is in the catalog, several fees are changing from per credit hours to full-time or part-time status.</a:t>
            </a:r>
          </a:p>
          <a:p>
            <a:pPr marL="342900" marR="0" lvl="0" indent="-342900">
              <a:lnSpc>
                <a:spcPct val="110000"/>
              </a:lnSpc>
              <a:spcBef>
                <a:spcPts val="0"/>
              </a:spcBef>
              <a:spcAft>
                <a:spcPts val="600"/>
              </a:spcAft>
              <a:buFont typeface="Symbol" panose="05050102010706020507" pitchFamily="18" charset="2"/>
              <a:buChar char=""/>
            </a:pPr>
            <a:endPar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67111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9A22B-007E-D549-B168-86C04D25E25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CEC7C80-7B4E-0341-A5D0-F202837D35BA}"/>
              </a:ext>
            </a:extLst>
          </p:cNvPr>
          <p:cNvSpPr txBox="1"/>
          <p:nvPr/>
        </p:nvSpPr>
        <p:spPr>
          <a:xfrm>
            <a:off x="377190" y="716697"/>
            <a:ext cx="11212830" cy="1938992"/>
          </a:xfrm>
          <a:prstGeom prst="rect">
            <a:avLst/>
          </a:prstGeom>
          <a:noFill/>
        </p:spPr>
        <p:txBody>
          <a:bodyPr wrap="square" rtlCol="0">
            <a:spAutoFit/>
          </a:bodyPr>
          <a:lstStyle/>
          <a:p>
            <a:pPr lvl="0" algn="ctr"/>
            <a:r>
              <a:rPr lang="en-US" altLang="en-US" sz="6000" b="1" spc="700" dirty="0">
                <a:solidFill>
                  <a:schemeClr val="tx2"/>
                </a:solidFill>
                <a:latin typeface="Oswald" panose="02000303000000000000" pitchFamily="2" charset="0"/>
              </a:rPr>
              <a:t>College of Arts and Sciences</a:t>
            </a:r>
            <a:endParaRPr lang="en-US" altLang="en-US" sz="6000" spc="700" dirty="0">
              <a:solidFill>
                <a:schemeClr val="accent2">
                  <a:lumMod val="60000"/>
                  <a:lumOff val="40000"/>
                </a:schemeClr>
              </a:solidFill>
              <a:latin typeface="Oswald" panose="02000303000000000000" pitchFamily="2" charset="0"/>
            </a:endParaRPr>
          </a:p>
        </p:txBody>
      </p:sp>
      <p:sp>
        <p:nvSpPr>
          <p:cNvPr id="5" name="TextBox 4">
            <a:extLst>
              <a:ext uri="{FF2B5EF4-FFF2-40B4-BE49-F238E27FC236}">
                <a16:creationId xmlns:a16="http://schemas.microsoft.com/office/drawing/2014/main" id="{04DE7C8F-122D-9F47-84BB-A1D4A6BDBBAF}"/>
              </a:ext>
            </a:extLst>
          </p:cNvPr>
          <p:cNvSpPr txBox="1"/>
          <p:nvPr/>
        </p:nvSpPr>
        <p:spPr>
          <a:xfrm>
            <a:off x="377190" y="2449057"/>
            <a:ext cx="11212830" cy="3970318"/>
          </a:xfrm>
          <a:prstGeom prst="rect">
            <a:avLst/>
          </a:prstGeom>
          <a:noFill/>
        </p:spPr>
        <p:txBody>
          <a:bodyPr wrap="square" rtlCol="0">
            <a:spAutoFit/>
          </a:bodyPr>
          <a:lstStyle/>
          <a:p>
            <a:pPr marL="571500" indent="-571500">
              <a:buFont typeface="Arial" panose="020B0604020202020204" pitchFamily="34" charset="0"/>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Anthropology – Sociology is now approved as an online program.</a:t>
            </a:r>
          </a:p>
          <a:p>
            <a:pPr marL="571500" indent="-571500">
              <a:buFont typeface="Arial" panose="020B0604020202020204" pitchFamily="34" charset="0"/>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Criminal Justice has changed the core and has been approved as an online program.</a:t>
            </a:r>
          </a:p>
          <a:p>
            <a:pPr marL="571500" indent="-571500">
              <a:buFont typeface="Arial" panose="020B0604020202020204" pitchFamily="34" charset="0"/>
              <a:buChar char="•"/>
            </a:pPr>
            <a:r>
              <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rPr>
              <a:t>Interdisciplinary Studies now requires 15 hours of IDSS courses. </a:t>
            </a:r>
          </a:p>
          <a:p>
            <a:pPr marL="571500" indent="-571500">
              <a:buFont typeface="Arial" panose="020B0604020202020204" pitchFamily="34" charset="0"/>
              <a:buChar char="•"/>
            </a:pPr>
            <a:endPar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6084201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8E8BD-D031-2840-AA51-63C5B04BC0B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41E7BC5-8C25-F94E-A320-6B61884ABBCD}"/>
              </a:ext>
            </a:extLst>
          </p:cNvPr>
          <p:cNvSpPr txBox="1"/>
          <p:nvPr/>
        </p:nvSpPr>
        <p:spPr>
          <a:xfrm>
            <a:off x="377190" y="420268"/>
            <a:ext cx="11212830" cy="1015663"/>
          </a:xfrm>
          <a:prstGeom prst="rect">
            <a:avLst/>
          </a:prstGeom>
          <a:noFill/>
        </p:spPr>
        <p:txBody>
          <a:bodyPr wrap="square" rtlCol="0">
            <a:spAutoFit/>
          </a:bodyPr>
          <a:lstStyle/>
          <a:p>
            <a:pPr lvl="0" algn="ctr"/>
            <a:r>
              <a:rPr lang="en-US" altLang="en-US" sz="6000" b="1" spc="700" dirty="0">
                <a:solidFill>
                  <a:schemeClr val="tx2"/>
                </a:solidFill>
                <a:latin typeface="Oswald" panose="02000303000000000000" pitchFamily="2" charset="0"/>
              </a:rPr>
              <a:t>College of Business</a:t>
            </a:r>
            <a:endParaRPr lang="en-US" altLang="en-US" sz="6000" spc="700" dirty="0">
              <a:solidFill>
                <a:schemeClr val="accent2">
                  <a:lumMod val="60000"/>
                  <a:lumOff val="40000"/>
                </a:schemeClr>
              </a:solidFill>
              <a:latin typeface="Oswald" panose="02000303000000000000" pitchFamily="2" charset="0"/>
            </a:endParaRPr>
          </a:p>
        </p:txBody>
      </p:sp>
      <p:sp>
        <p:nvSpPr>
          <p:cNvPr id="5" name="TextBox 4">
            <a:extLst>
              <a:ext uri="{FF2B5EF4-FFF2-40B4-BE49-F238E27FC236}">
                <a16:creationId xmlns:a16="http://schemas.microsoft.com/office/drawing/2014/main" id="{D83D4CEE-F5AA-7649-97F4-9A03F68EC8ED}"/>
              </a:ext>
            </a:extLst>
          </p:cNvPr>
          <p:cNvSpPr txBox="1"/>
          <p:nvPr/>
        </p:nvSpPr>
        <p:spPr>
          <a:xfrm>
            <a:off x="678180" y="1435931"/>
            <a:ext cx="11212830" cy="5078313"/>
          </a:xfrm>
          <a:prstGeom prst="rect">
            <a:avLst/>
          </a:prstGeom>
          <a:noFill/>
        </p:spPr>
        <p:txBody>
          <a:bodyPr wrap="square" rtlCol="0">
            <a:spAutoFit/>
          </a:bodyPr>
          <a:lstStyle/>
          <a:p>
            <a:r>
              <a:rPr lang="en-US" sz="3600" dirty="0">
                <a:ln w="15875">
                  <a:noFill/>
                  <a:round/>
                </a:ln>
                <a:latin typeface="Calibri" panose="020F0502020204030204" pitchFamily="34" charset="0"/>
                <a:cs typeface="Calibri" panose="020F0502020204030204" pitchFamily="34" charset="0"/>
              </a:rPr>
              <a:t>Accounting Students preparing for professional certifications should choose electives as follows:</a:t>
            </a:r>
          </a:p>
          <a:p>
            <a:r>
              <a:rPr lang="en-US" sz="3600" dirty="0">
                <a:ln w="15875">
                  <a:noFill/>
                  <a:round/>
                </a:ln>
                <a:latin typeface="Calibri" panose="020F0502020204030204" pitchFamily="34" charset="0"/>
                <a:cs typeface="Calibri" panose="020F0502020204030204" pitchFamily="34" charset="0"/>
              </a:rPr>
              <a:t>• Certified Internal Auditor (C.I.A.) Examination - ACCT-4355 is recommended.</a:t>
            </a:r>
          </a:p>
          <a:p>
            <a:r>
              <a:rPr lang="en-US" sz="3600" dirty="0">
                <a:ln w="15875">
                  <a:noFill/>
                  <a:round/>
                </a:ln>
                <a:latin typeface="Calibri" panose="020F0502020204030204" pitchFamily="34" charset="0"/>
                <a:cs typeface="Calibri" panose="020F0502020204030204" pitchFamily="34" charset="0"/>
              </a:rPr>
              <a:t>• Certified Management Accountant (C.M.A.) Examination - ACCT-4112, ECON-3404, and MGMT-3400 are recommended.</a:t>
            </a:r>
          </a:p>
          <a:p>
            <a:r>
              <a:rPr lang="en-US" sz="3600" dirty="0">
                <a:ln w="15875">
                  <a:noFill/>
                  <a:round/>
                </a:ln>
                <a:latin typeface="Calibri" panose="020F0502020204030204" pitchFamily="34" charset="0"/>
                <a:cs typeface="Calibri" panose="020F0502020204030204" pitchFamily="34" charset="0"/>
              </a:rPr>
              <a:t>• Certified Public Accountant (C.P.A.) Examination - ACCT-4154, ACCT-4252, and ACCT-4355 are recommended.</a:t>
            </a:r>
          </a:p>
        </p:txBody>
      </p:sp>
    </p:spTree>
    <p:extLst>
      <p:ext uri="{BB962C8B-B14F-4D97-AF65-F5344CB8AC3E}">
        <p14:creationId xmlns:p14="http://schemas.microsoft.com/office/powerpoint/2010/main" val="1744396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5EE3-DE4E-F245-A050-7C4A3FD154A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ECCB80C-D02F-E34F-8FC1-91843EA2CF86}"/>
              </a:ext>
            </a:extLst>
          </p:cNvPr>
          <p:cNvSpPr txBox="1"/>
          <p:nvPr/>
        </p:nvSpPr>
        <p:spPr>
          <a:xfrm>
            <a:off x="377189" y="763155"/>
            <a:ext cx="11303533" cy="1938992"/>
          </a:xfrm>
          <a:prstGeom prst="rect">
            <a:avLst/>
          </a:prstGeom>
          <a:noFill/>
        </p:spPr>
        <p:txBody>
          <a:bodyPr wrap="square" rtlCol="0">
            <a:spAutoFit/>
          </a:bodyPr>
          <a:lstStyle/>
          <a:p>
            <a:r>
              <a:rPr lang="en-US" sz="6000" b="1" dirty="0">
                <a:latin typeface="Trade Gothic LT Std" pitchFamily="2" charset="0"/>
              </a:rPr>
              <a:t>College of Health and Human Services</a:t>
            </a:r>
          </a:p>
        </p:txBody>
      </p:sp>
      <p:sp>
        <p:nvSpPr>
          <p:cNvPr id="5" name="TextBox 4">
            <a:extLst>
              <a:ext uri="{FF2B5EF4-FFF2-40B4-BE49-F238E27FC236}">
                <a16:creationId xmlns:a16="http://schemas.microsoft.com/office/drawing/2014/main" id="{DB332BF6-F891-8A47-BA54-0141B33842B2}"/>
              </a:ext>
            </a:extLst>
          </p:cNvPr>
          <p:cNvSpPr txBox="1"/>
          <p:nvPr/>
        </p:nvSpPr>
        <p:spPr>
          <a:xfrm>
            <a:off x="377188" y="2702147"/>
            <a:ext cx="11303533"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Trade Gothic LT Std" pitchFamily="2" charset="0"/>
              </a:rPr>
              <a:t>Communication Disorders will be making changes to the requirements due to the change in certification requirements.  They will no longer require Intro to Education and Educational Psychology.  </a:t>
            </a:r>
          </a:p>
        </p:txBody>
      </p:sp>
    </p:spTree>
    <p:extLst>
      <p:ext uri="{BB962C8B-B14F-4D97-AF65-F5344CB8AC3E}">
        <p14:creationId xmlns:p14="http://schemas.microsoft.com/office/powerpoint/2010/main" val="1625184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D0AAF-2ED2-D34D-B046-E1F99F717E3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2F8D911-5727-5B4A-93E2-D36635697A23}"/>
              </a:ext>
            </a:extLst>
          </p:cNvPr>
          <p:cNvSpPr txBox="1"/>
          <p:nvPr/>
        </p:nvSpPr>
        <p:spPr>
          <a:xfrm>
            <a:off x="2519206" y="716697"/>
            <a:ext cx="9436573" cy="1015663"/>
          </a:xfrm>
          <a:prstGeom prst="rect">
            <a:avLst/>
          </a:prstGeom>
          <a:noFill/>
        </p:spPr>
        <p:txBody>
          <a:bodyPr wrap="square" rtlCol="0">
            <a:spAutoFit/>
          </a:bodyPr>
          <a:lstStyle/>
          <a:p>
            <a:r>
              <a:rPr lang="en-US" sz="6000" b="1" dirty="0">
                <a:latin typeface="Trade Gothic LT Std" pitchFamily="2" charset="0"/>
              </a:rPr>
              <a:t>Transfer Guides</a:t>
            </a:r>
          </a:p>
        </p:txBody>
      </p:sp>
      <p:sp>
        <p:nvSpPr>
          <p:cNvPr id="5" name="TextBox 4">
            <a:extLst>
              <a:ext uri="{FF2B5EF4-FFF2-40B4-BE49-F238E27FC236}">
                <a16:creationId xmlns:a16="http://schemas.microsoft.com/office/drawing/2014/main" id="{A0D27047-51A3-BC43-B3D2-7D7F085F34E8}"/>
              </a:ext>
            </a:extLst>
          </p:cNvPr>
          <p:cNvSpPr txBox="1"/>
          <p:nvPr/>
        </p:nvSpPr>
        <p:spPr>
          <a:xfrm>
            <a:off x="3316224" y="2449057"/>
            <a:ext cx="8273796" cy="2862322"/>
          </a:xfrm>
          <a:prstGeom prst="rect">
            <a:avLst/>
          </a:prstGeom>
          <a:noFill/>
        </p:spPr>
        <p:txBody>
          <a:bodyPr wrap="square" rtlCol="0">
            <a:spAutoFit/>
          </a:bodyPr>
          <a:lstStyle/>
          <a:p>
            <a:r>
              <a:rPr lang="en-US" sz="3600" dirty="0">
                <a:latin typeface="Trade Gothic LT Std" pitchFamily="2" charset="0"/>
              </a:rPr>
              <a:t>We will be updating transfer guides on the website to be mobile device friendly and will be including additional information related to the programs and completion. </a:t>
            </a:r>
          </a:p>
          <a:p>
            <a:r>
              <a:rPr lang="en-US" sz="3600" dirty="0">
                <a:latin typeface="Trade Gothic LT Std" pitchFamily="2" charset="0"/>
              </a:rPr>
              <a:t>body</a:t>
            </a:r>
          </a:p>
        </p:txBody>
      </p:sp>
    </p:spTree>
    <p:extLst>
      <p:ext uri="{BB962C8B-B14F-4D97-AF65-F5344CB8AC3E}">
        <p14:creationId xmlns:p14="http://schemas.microsoft.com/office/powerpoint/2010/main" val="31328162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8E8BD-D031-2840-AA51-63C5B04BC0BA}"/>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90CEB0-B49A-2ED3-3AA5-880581AFAB49}"/>
              </a:ext>
            </a:extLst>
          </p:cNvPr>
          <p:cNvPicPr>
            <a:picLocks noChangeAspect="1"/>
          </p:cNvPicPr>
          <p:nvPr/>
        </p:nvPicPr>
        <p:blipFill>
          <a:blip r:embed="rId3"/>
          <a:stretch>
            <a:fillRect/>
          </a:stretch>
        </p:blipFill>
        <p:spPr>
          <a:xfrm>
            <a:off x="3203447" y="291144"/>
            <a:ext cx="6713063" cy="6046593"/>
          </a:xfrm>
          <a:prstGeom prst="rect">
            <a:avLst/>
          </a:prstGeom>
        </p:spPr>
      </p:pic>
    </p:spTree>
    <p:extLst>
      <p:ext uri="{BB962C8B-B14F-4D97-AF65-F5344CB8AC3E}">
        <p14:creationId xmlns:p14="http://schemas.microsoft.com/office/powerpoint/2010/main" val="187440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D7A676A-2C0D-946A-9E8F-36C8FC8E0444}"/>
              </a:ext>
            </a:extLst>
          </p:cNvPr>
          <p:cNvSpPr txBox="1"/>
          <p:nvPr/>
        </p:nvSpPr>
        <p:spPr>
          <a:xfrm>
            <a:off x="3465195" y="318929"/>
            <a:ext cx="7707630" cy="584775"/>
          </a:xfrm>
          <a:prstGeom prst="rect">
            <a:avLst/>
          </a:prstGeom>
          <a:noFill/>
        </p:spPr>
        <p:txBody>
          <a:bodyPr wrap="square" rtlCol="0">
            <a:spAutoFit/>
          </a:bodyPr>
          <a:lstStyle/>
          <a:p>
            <a:pPr algn="ctr"/>
            <a:r>
              <a:rPr lang="en-US" sz="3200" b="1" dirty="0"/>
              <a:t>Fall 2022 Enrollment</a:t>
            </a:r>
            <a:endParaRPr lang="en-US" sz="3200" b="1" dirty="0">
              <a:latin typeface="Trade Gothic LT Std" pitchFamily="2" charset="0"/>
            </a:endParaRPr>
          </a:p>
        </p:txBody>
      </p:sp>
      <p:graphicFrame>
        <p:nvGraphicFramePr>
          <p:cNvPr id="4" name="Chart 3">
            <a:extLst>
              <a:ext uri="{FF2B5EF4-FFF2-40B4-BE49-F238E27FC236}">
                <a16:creationId xmlns:a16="http://schemas.microsoft.com/office/drawing/2014/main" id="{F5F7D266-54E0-5CC9-4ED5-1C99DF2C1D0C}"/>
              </a:ext>
            </a:extLst>
          </p:cNvPr>
          <p:cNvGraphicFramePr>
            <a:graphicFrameLocks/>
          </p:cNvGraphicFramePr>
          <p:nvPr/>
        </p:nvGraphicFramePr>
        <p:xfrm>
          <a:off x="2335581" y="1875072"/>
          <a:ext cx="5932119" cy="41256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39F365F-FAF6-01AC-478F-E9B5275C3450}"/>
              </a:ext>
            </a:extLst>
          </p:cNvPr>
          <p:cNvGraphicFramePr>
            <a:graphicFrameLocks/>
          </p:cNvGraphicFramePr>
          <p:nvPr/>
        </p:nvGraphicFramePr>
        <p:xfrm>
          <a:off x="7591425" y="1875072"/>
          <a:ext cx="4933950" cy="382087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DBD2881-088E-0A27-F01A-C70B66A6AD9C}"/>
              </a:ext>
            </a:extLst>
          </p:cNvPr>
          <p:cNvSpPr txBox="1"/>
          <p:nvPr/>
        </p:nvSpPr>
        <p:spPr>
          <a:xfrm>
            <a:off x="2930773" y="1289538"/>
            <a:ext cx="7855805" cy="369332"/>
          </a:xfrm>
          <a:prstGeom prst="rect">
            <a:avLst/>
          </a:prstGeom>
          <a:noFill/>
        </p:spPr>
        <p:txBody>
          <a:bodyPr wrap="none" rtlCol="0">
            <a:spAutoFit/>
          </a:bodyPr>
          <a:lstStyle/>
          <a:p>
            <a:r>
              <a:rPr lang="en-US" dirty="0"/>
              <a:t>Total number of student enrollment is </a:t>
            </a:r>
            <a:r>
              <a:rPr lang="en-US" b="1" dirty="0"/>
              <a:t>4,427</a:t>
            </a:r>
            <a:r>
              <a:rPr lang="en-US" dirty="0"/>
              <a:t> and credit hours generated is </a:t>
            </a:r>
            <a:r>
              <a:rPr lang="en-US" b="1" dirty="0"/>
              <a:t>43,008.</a:t>
            </a:r>
            <a:r>
              <a:rPr lang="en-US" dirty="0"/>
              <a:t> </a:t>
            </a:r>
          </a:p>
        </p:txBody>
      </p:sp>
    </p:spTree>
    <p:extLst>
      <p:ext uri="{BB962C8B-B14F-4D97-AF65-F5344CB8AC3E}">
        <p14:creationId xmlns:p14="http://schemas.microsoft.com/office/powerpoint/2010/main" val="2070989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D6791-157B-1E4C-BAD4-593B4082D1FE}"/>
              </a:ext>
            </a:extLst>
          </p:cNvPr>
          <p:cNvPicPr>
            <a:picLocks noChangeAspect="1"/>
          </p:cNvPicPr>
          <p:nvPr/>
        </p:nvPicPr>
        <p:blipFill>
          <a:blip r:embed="rId2"/>
          <a:stretch>
            <a:fillRect/>
          </a:stretch>
        </p:blipFill>
        <p:spPr>
          <a:xfrm>
            <a:off x="0" y="58329"/>
            <a:ext cx="12192000" cy="6858000"/>
          </a:xfrm>
          <a:prstGeom prst="rect">
            <a:avLst/>
          </a:prstGeom>
        </p:spPr>
      </p:pic>
      <p:sp>
        <p:nvSpPr>
          <p:cNvPr id="4" name="TextBox 3">
            <a:extLst>
              <a:ext uri="{FF2B5EF4-FFF2-40B4-BE49-F238E27FC236}">
                <a16:creationId xmlns:a16="http://schemas.microsoft.com/office/drawing/2014/main" id="{EA7A56A5-C6F4-874F-8405-447D172322B7}"/>
              </a:ext>
            </a:extLst>
          </p:cNvPr>
          <p:cNvSpPr txBox="1"/>
          <p:nvPr/>
        </p:nvSpPr>
        <p:spPr>
          <a:xfrm>
            <a:off x="377190" y="301198"/>
            <a:ext cx="11212830" cy="830997"/>
          </a:xfrm>
          <a:prstGeom prst="rect">
            <a:avLst/>
          </a:prstGeom>
          <a:noFill/>
        </p:spPr>
        <p:txBody>
          <a:bodyPr wrap="square" rtlCol="0">
            <a:spAutoFit/>
          </a:bodyPr>
          <a:lstStyle/>
          <a:p>
            <a:pPr lvl="0" algn="ctr"/>
            <a:r>
              <a:rPr lang="en-US" altLang="en-US" sz="4800" b="1" spc="700" dirty="0">
                <a:solidFill>
                  <a:schemeClr val="tx2"/>
                </a:solidFill>
                <a:latin typeface="Oswald" panose="02000303000000000000" pitchFamily="2" charset="0"/>
              </a:rPr>
              <a:t>GSU Star</a:t>
            </a:r>
            <a:endParaRPr lang="en-US" altLang="en-US" sz="4800" spc="700" dirty="0">
              <a:solidFill>
                <a:schemeClr val="accent2">
                  <a:lumMod val="60000"/>
                  <a:lumOff val="40000"/>
                </a:schemeClr>
              </a:solidFill>
              <a:latin typeface="Oswald" panose="02000303000000000000" pitchFamily="2" charset="0"/>
            </a:endParaRPr>
          </a:p>
        </p:txBody>
      </p:sp>
      <p:sp>
        <p:nvSpPr>
          <p:cNvPr id="5" name="TextBox 4">
            <a:extLst>
              <a:ext uri="{FF2B5EF4-FFF2-40B4-BE49-F238E27FC236}">
                <a16:creationId xmlns:a16="http://schemas.microsoft.com/office/drawing/2014/main" id="{367F8E3F-F893-DD41-8E05-7A6C6F8E66DD}"/>
              </a:ext>
            </a:extLst>
          </p:cNvPr>
          <p:cNvSpPr txBox="1"/>
          <p:nvPr/>
        </p:nvSpPr>
        <p:spPr>
          <a:xfrm>
            <a:off x="255270" y="1132195"/>
            <a:ext cx="11212830" cy="6019405"/>
          </a:xfrm>
          <a:prstGeom prst="rect">
            <a:avLst/>
          </a:prstGeom>
          <a:noFill/>
        </p:spPr>
        <p:txBody>
          <a:bodyPr wrap="square" rtlCol="0">
            <a:spAutoFit/>
          </a:bodyPr>
          <a:lstStyle/>
          <a:p>
            <a:pPr marL="342900" marR="0" lvl="0" indent="-342900">
              <a:lnSpc>
                <a:spcPct val="110000"/>
              </a:lnSpc>
              <a:spcBef>
                <a:spcPts val="0"/>
              </a:spcBef>
              <a:spcAft>
                <a:spcPts val="600"/>
              </a:spcAft>
              <a:buFont typeface="Symbol" panose="05050102010706020507" pitchFamily="18" charset="2"/>
              <a:buChar char=""/>
            </a:pPr>
            <a:r>
              <a:rPr lang="en-US" sz="2800" dirty="0">
                <a:solidFill>
                  <a:srgbClr val="404040"/>
                </a:solidFill>
                <a:latin typeface="Century Gothic" panose="020B0502020202020204" pitchFamily="34" charset="0"/>
                <a:ea typeface="MS Mincho" panose="02020609040205080304" pitchFamily="49" charset="-128"/>
                <a:cs typeface="Times New Roman" panose="02020603050405020304" pitchFamily="18" charset="0"/>
              </a:rPr>
              <a:t>GSU STAR students create their own individual success networks consisting of the student, his/her course instructors, advisor, and support staff. Everyone in the network works together with one common goal in mind - achieving student success. Students receive instructor feedback on class performance, can schedule appointments, and raise a flag if they have a question or concern. The network allows advisors to centralize communication and take a more holistic approach to student success. In addition, faculty can send referrals, messages, feedback, or kudos to students.</a:t>
            </a:r>
          </a:p>
          <a:p>
            <a:pPr marL="342900" marR="0" lvl="0" indent="-342900">
              <a:lnSpc>
                <a:spcPct val="110000"/>
              </a:lnSpc>
              <a:spcBef>
                <a:spcPts val="0"/>
              </a:spcBef>
              <a:spcAft>
                <a:spcPts val="600"/>
              </a:spcAft>
              <a:buFont typeface="Symbol" panose="05050102010706020507" pitchFamily="18" charset="2"/>
              <a:buChar char=""/>
            </a:pPr>
            <a:r>
              <a:rPr lang="en-US" sz="2800" dirty="0">
                <a:solidFill>
                  <a:srgbClr val="404040"/>
                </a:solidFill>
                <a:latin typeface="Century Gothic" panose="020B0502020202020204" pitchFamily="34" charset="0"/>
                <a:ea typeface="MS Mincho" panose="02020609040205080304" pitchFamily="49" charset="-128"/>
                <a:cs typeface="Times New Roman" panose="02020603050405020304" pitchFamily="18" charset="0"/>
              </a:rPr>
              <a:t>We do both proactive and positive outreach </a:t>
            </a:r>
            <a:endParaRPr lang="en-US" sz="28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endParaRPr>
          </a:p>
          <a:p>
            <a:pPr marL="342900" marR="0" lvl="0" indent="-342900">
              <a:lnSpc>
                <a:spcPct val="110000"/>
              </a:lnSpc>
              <a:spcBef>
                <a:spcPts val="0"/>
              </a:spcBef>
              <a:spcAft>
                <a:spcPts val="600"/>
              </a:spcAft>
              <a:buFont typeface="Symbol" panose="05050102010706020507" pitchFamily="18" charset="2"/>
              <a:buChar char=""/>
            </a:pPr>
            <a:endParaRPr lang="en-US" sz="3600" dirty="0">
              <a:solidFill>
                <a:srgbClr val="404040"/>
              </a:solidFill>
              <a:effectLst/>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657477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272A-158C-689E-9960-1CDA3E0A15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DAB901-EBD4-8911-7DF8-00D94556898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1744486-CD5A-1F6C-6F3E-BB356A02C401}"/>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E1B00ED-C9ED-D662-F3E9-03D062361766}"/>
              </a:ext>
            </a:extLst>
          </p:cNvPr>
          <p:cNvSpPr txBox="1"/>
          <p:nvPr/>
        </p:nvSpPr>
        <p:spPr>
          <a:xfrm>
            <a:off x="0" y="348040"/>
            <a:ext cx="11929110" cy="1846659"/>
          </a:xfrm>
          <a:prstGeom prst="rect">
            <a:avLst/>
          </a:prstGeom>
          <a:noFill/>
        </p:spPr>
        <p:txBody>
          <a:bodyPr wrap="square" rtlCol="0">
            <a:spAutoFit/>
          </a:bodyPr>
          <a:lstStyle/>
          <a:p>
            <a:pPr algn="ctr"/>
            <a:r>
              <a:rPr lang="en-US" sz="6600" b="1" dirty="0">
                <a:solidFill>
                  <a:srgbClr val="E97726"/>
                </a:solidFill>
                <a:latin typeface="Trade Gothic LT Std" pitchFamily="2" charset="0"/>
              </a:rPr>
              <a:t>Questions?</a:t>
            </a:r>
            <a:endParaRPr lang="en-US" sz="6600" dirty="0">
              <a:solidFill>
                <a:srgbClr val="E97726"/>
              </a:solidFill>
              <a:latin typeface="Trade Gothic LT Std" pitchFamily="2" charset="0"/>
            </a:endParaRPr>
          </a:p>
          <a:p>
            <a:pPr algn="ctr"/>
            <a:endParaRPr lang="en-US" sz="4800" b="1" dirty="0">
              <a:solidFill>
                <a:srgbClr val="E97726"/>
              </a:solidFill>
              <a:latin typeface="Trade Gothic LT Std" pitchFamily="2" charset="0"/>
            </a:endParaRPr>
          </a:p>
        </p:txBody>
      </p:sp>
      <p:pic>
        <p:nvPicPr>
          <p:cNvPr id="6" name="Picture 1">
            <a:extLst>
              <a:ext uri="{FF2B5EF4-FFF2-40B4-BE49-F238E27FC236}">
                <a16:creationId xmlns:a16="http://schemas.microsoft.com/office/drawing/2014/main" id="{03102BED-D94D-EB20-A4C1-C0C5321B9C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17700"/>
            <a:ext cx="5181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021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E609-99EA-718B-EF66-B266554E0C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3CC7F6-47BD-6E4A-A173-194EC6A195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2BCCDE-8858-E8B0-881D-D5F16D484F7C}"/>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6124E78-8D37-86A5-1424-DBC2C24F35AD}"/>
              </a:ext>
            </a:extLst>
          </p:cNvPr>
          <p:cNvSpPr>
            <a:spLocks noGrp="1"/>
          </p:cNvSpPr>
          <p:nvPr/>
        </p:nvSpPr>
        <p:spPr>
          <a:xfrm>
            <a:off x="3277522" y="1035845"/>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6" name="Subtitle 2">
            <a:extLst>
              <a:ext uri="{FF2B5EF4-FFF2-40B4-BE49-F238E27FC236}">
                <a16:creationId xmlns:a16="http://schemas.microsoft.com/office/drawing/2014/main" id="{693E8572-FB77-0736-E54F-4655BB763FA2}"/>
              </a:ext>
            </a:extLst>
          </p:cNvPr>
          <p:cNvSpPr>
            <a:spLocks noGrp="1"/>
          </p:cNvSpPr>
          <p:nvPr/>
        </p:nvSpPr>
        <p:spPr>
          <a:xfrm>
            <a:off x="3277522" y="3479006"/>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7" name="Title 1">
            <a:extLst>
              <a:ext uri="{FF2B5EF4-FFF2-40B4-BE49-F238E27FC236}">
                <a16:creationId xmlns:a16="http://schemas.microsoft.com/office/drawing/2014/main" id="{F7C05F43-4CF7-FB30-55C0-8572350807C4}"/>
              </a:ext>
            </a:extLst>
          </p:cNvPr>
          <p:cNvSpPr>
            <a:spLocks noGrp="1"/>
          </p:cNvSpPr>
          <p:nvPr/>
        </p:nvSpPr>
        <p:spPr>
          <a:xfrm>
            <a:off x="3143250" y="1085852"/>
            <a:ext cx="7524750" cy="22002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p:txBody>
      </p:sp>
      <p:sp>
        <p:nvSpPr>
          <p:cNvPr id="8" name="Subtitle 2">
            <a:extLst>
              <a:ext uri="{FF2B5EF4-FFF2-40B4-BE49-F238E27FC236}">
                <a16:creationId xmlns:a16="http://schemas.microsoft.com/office/drawing/2014/main" id="{254207FB-EA26-B9C8-90BA-4B170E4D41DC}"/>
              </a:ext>
            </a:extLst>
          </p:cNvPr>
          <p:cNvSpPr>
            <a:spLocks noGrp="1"/>
          </p:cNvSpPr>
          <p:nvPr/>
        </p:nvSpPr>
        <p:spPr>
          <a:xfrm>
            <a:off x="3143250" y="3529013"/>
            <a:ext cx="7524750" cy="23431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9" name="TextBox 8">
            <a:extLst>
              <a:ext uri="{FF2B5EF4-FFF2-40B4-BE49-F238E27FC236}">
                <a16:creationId xmlns:a16="http://schemas.microsoft.com/office/drawing/2014/main" id="{90E959DA-0F06-ABFB-C1CB-DD7C9F86F9F7}"/>
              </a:ext>
            </a:extLst>
          </p:cNvPr>
          <p:cNvSpPr txBox="1"/>
          <p:nvPr/>
        </p:nvSpPr>
        <p:spPr>
          <a:xfrm>
            <a:off x="3143250" y="3547946"/>
            <a:ext cx="6160770" cy="646331"/>
          </a:xfrm>
          <a:prstGeom prst="rect">
            <a:avLst/>
          </a:prstGeom>
          <a:noFill/>
        </p:spPr>
        <p:txBody>
          <a:bodyPr wrap="square" rtlCol="0">
            <a:spAutoFit/>
          </a:bodyPr>
          <a:lstStyle/>
          <a:p>
            <a:r>
              <a:rPr lang="en-US" sz="3600" dirty="0">
                <a:solidFill>
                  <a:schemeClr val="bg1"/>
                </a:solidFill>
                <a:latin typeface="Trade Gothic LT Std" pitchFamily="2" charset="0"/>
              </a:rPr>
              <a:t>body</a:t>
            </a:r>
          </a:p>
        </p:txBody>
      </p:sp>
      <p:sp>
        <p:nvSpPr>
          <p:cNvPr id="10" name="Rectangle 9">
            <a:extLst>
              <a:ext uri="{FF2B5EF4-FFF2-40B4-BE49-F238E27FC236}">
                <a16:creationId xmlns:a16="http://schemas.microsoft.com/office/drawing/2014/main" id="{83F1108F-FDEB-9643-344A-9D5D27D52B07}"/>
              </a:ext>
            </a:extLst>
          </p:cNvPr>
          <p:cNvSpPr/>
          <p:nvPr/>
        </p:nvSpPr>
        <p:spPr>
          <a:xfrm>
            <a:off x="2933700" y="0"/>
            <a:ext cx="92583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F21F43-49FE-CA15-39F0-7AFC632152CF}"/>
              </a:ext>
            </a:extLst>
          </p:cNvPr>
          <p:cNvSpPr txBox="1"/>
          <p:nvPr/>
        </p:nvSpPr>
        <p:spPr>
          <a:xfrm>
            <a:off x="5202094" y="1032393"/>
            <a:ext cx="6160770" cy="1107996"/>
          </a:xfrm>
          <a:prstGeom prst="rect">
            <a:avLst/>
          </a:prstGeom>
          <a:noFill/>
        </p:spPr>
        <p:txBody>
          <a:bodyPr wrap="square" rtlCol="0">
            <a:spAutoFit/>
          </a:bodyPr>
          <a:lstStyle/>
          <a:p>
            <a:r>
              <a:rPr lang="en-US" sz="6600" b="1" dirty="0">
                <a:solidFill>
                  <a:schemeClr val="bg1"/>
                </a:solidFill>
                <a:latin typeface="Trade Gothic LT Std" pitchFamily="2" charset="0"/>
              </a:rPr>
              <a:t>Thank You!</a:t>
            </a:r>
          </a:p>
        </p:txBody>
      </p:sp>
      <p:pic>
        <p:nvPicPr>
          <p:cNvPr id="12" name="Picture 4" descr="Image result for governors state university logo">
            <a:extLst>
              <a:ext uri="{FF2B5EF4-FFF2-40B4-BE49-F238E27FC236}">
                <a16:creationId xmlns:a16="http://schemas.microsoft.com/office/drawing/2014/main" id="{C6F12F2A-EB8E-D7C5-E298-62E4A244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1" r="471"/>
          <a:stretch>
            <a:fillRect/>
          </a:stretch>
        </p:blipFill>
        <p:spPr bwMode="auto">
          <a:xfrm>
            <a:off x="5010406" y="2917468"/>
            <a:ext cx="592613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82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39E0C-912E-564B-BD61-F53516268B98}"/>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E5BB72A-0FA9-C950-8E00-16258D3C6D5C}"/>
              </a:ext>
            </a:extLst>
          </p:cNvPr>
          <p:cNvSpPr txBox="1"/>
          <p:nvPr/>
        </p:nvSpPr>
        <p:spPr>
          <a:xfrm>
            <a:off x="3322320" y="203434"/>
            <a:ext cx="7707630" cy="584775"/>
          </a:xfrm>
          <a:prstGeom prst="rect">
            <a:avLst/>
          </a:prstGeom>
          <a:noFill/>
        </p:spPr>
        <p:txBody>
          <a:bodyPr wrap="square" rtlCol="0">
            <a:spAutoFit/>
          </a:bodyPr>
          <a:lstStyle/>
          <a:p>
            <a:pPr algn="ctr"/>
            <a:r>
              <a:rPr lang="en-US" sz="3200" b="1" dirty="0"/>
              <a:t>Fall 2022 Enrollment</a:t>
            </a:r>
            <a:endParaRPr lang="en-US" sz="3200" b="1" dirty="0">
              <a:latin typeface="Trade Gothic LT Std" pitchFamily="2" charset="0"/>
            </a:endParaRPr>
          </a:p>
        </p:txBody>
      </p:sp>
      <p:graphicFrame>
        <p:nvGraphicFramePr>
          <p:cNvPr id="4" name="Chart 3">
            <a:extLst>
              <a:ext uri="{FF2B5EF4-FFF2-40B4-BE49-F238E27FC236}">
                <a16:creationId xmlns:a16="http://schemas.microsoft.com/office/drawing/2014/main" id="{A5D2D20D-ABDD-D1A5-14D7-D1A15FE4525F}"/>
              </a:ext>
            </a:extLst>
          </p:cNvPr>
          <p:cNvGraphicFramePr>
            <a:graphicFrameLocks/>
          </p:cNvGraphicFramePr>
          <p:nvPr/>
        </p:nvGraphicFramePr>
        <p:xfrm>
          <a:off x="3913602" y="1204869"/>
          <a:ext cx="4374721" cy="290573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37C9D2B5-60EE-FC3D-E9C8-8A2161705E14}"/>
              </a:ext>
            </a:extLst>
          </p:cNvPr>
          <p:cNvPicPr>
            <a:picLocks noChangeAspect="1"/>
          </p:cNvPicPr>
          <p:nvPr/>
        </p:nvPicPr>
        <p:blipFill>
          <a:blip r:embed="rId4"/>
          <a:stretch>
            <a:fillRect/>
          </a:stretch>
        </p:blipFill>
        <p:spPr>
          <a:xfrm>
            <a:off x="8778239" y="1501960"/>
            <a:ext cx="3142989" cy="2446927"/>
          </a:xfrm>
          <a:prstGeom prst="rect">
            <a:avLst/>
          </a:prstGeom>
        </p:spPr>
      </p:pic>
      <p:pic>
        <p:nvPicPr>
          <p:cNvPr id="11" name="Picture 10">
            <a:extLst>
              <a:ext uri="{FF2B5EF4-FFF2-40B4-BE49-F238E27FC236}">
                <a16:creationId xmlns:a16="http://schemas.microsoft.com/office/drawing/2014/main" id="{F0520301-A764-7B6E-35EE-2660A7DCE811}"/>
              </a:ext>
            </a:extLst>
          </p:cNvPr>
          <p:cNvPicPr>
            <a:picLocks noChangeAspect="1"/>
          </p:cNvPicPr>
          <p:nvPr/>
        </p:nvPicPr>
        <p:blipFill>
          <a:blip r:embed="rId5"/>
          <a:stretch>
            <a:fillRect/>
          </a:stretch>
        </p:blipFill>
        <p:spPr>
          <a:xfrm>
            <a:off x="5224874" y="4662638"/>
            <a:ext cx="3902522" cy="1756012"/>
          </a:xfrm>
          <a:prstGeom prst="rect">
            <a:avLst/>
          </a:prstGeom>
        </p:spPr>
      </p:pic>
    </p:spTree>
    <p:extLst>
      <p:ext uri="{BB962C8B-B14F-4D97-AF65-F5344CB8AC3E}">
        <p14:creationId xmlns:p14="http://schemas.microsoft.com/office/powerpoint/2010/main" val="350693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C5EE3-DE4E-F245-A050-7C4A3FD154A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ECCB80C-D02F-E34F-8FC1-91843EA2CF86}"/>
              </a:ext>
            </a:extLst>
          </p:cNvPr>
          <p:cNvSpPr txBox="1"/>
          <p:nvPr/>
        </p:nvSpPr>
        <p:spPr>
          <a:xfrm>
            <a:off x="377189" y="2817471"/>
            <a:ext cx="10501343" cy="1015663"/>
          </a:xfrm>
          <a:prstGeom prst="rect">
            <a:avLst/>
          </a:prstGeom>
          <a:noFill/>
        </p:spPr>
        <p:txBody>
          <a:bodyPr wrap="square" rtlCol="0">
            <a:spAutoFit/>
          </a:bodyPr>
          <a:lstStyle/>
          <a:p>
            <a:pPr algn="ctr"/>
            <a:r>
              <a:rPr lang="en-US" sz="6000" b="1" dirty="0">
                <a:solidFill>
                  <a:schemeClr val="bg1"/>
                </a:solidFill>
                <a:latin typeface="Trade Gothic LT Std" pitchFamily="2" charset="0"/>
              </a:rPr>
              <a:t>New Student Enrollment</a:t>
            </a:r>
          </a:p>
        </p:txBody>
      </p:sp>
    </p:spTree>
    <p:extLst>
      <p:ext uri="{BB962C8B-B14F-4D97-AF65-F5344CB8AC3E}">
        <p14:creationId xmlns:p14="http://schemas.microsoft.com/office/powerpoint/2010/main" val="726800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4461</Words>
  <Application>Microsoft Office PowerPoint</Application>
  <PresentationFormat>Widescreen</PresentationFormat>
  <Paragraphs>581</Paragraphs>
  <Slides>72</Slides>
  <Notes>22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72</vt:i4>
      </vt:variant>
    </vt:vector>
  </HeadingPairs>
  <TitlesOfParts>
    <vt:vector size="88" baseType="lpstr">
      <vt:lpstr>Abadi MT Condensed Light</vt:lpstr>
      <vt:lpstr>Arial</vt:lpstr>
      <vt:lpstr>Arial Black</vt:lpstr>
      <vt:lpstr>Bookman Old Style</vt:lpstr>
      <vt:lpstr>Calibri</vt:lpstr>
      <vt:lpstr>Calibri Light</vt:lpstr>
      <vt:lpstr>Century Gothic</vt:lpstr>
      <vt:lpstr>Gill Sans</vt:lpstr>
      <vt:lpstr>Noto Sans Symbols</vt:lpstr>
      <vt:lpstr>Oswald</vt:lpstr>
      <vt:lpstr>Symbol</vt:lpstr>
      <vt:lpstr>Trade Gothic LT Std</vt:lpstr>
      <vt:lpstr>Trade Gothic Next Heavy</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CHILDHOOD EDUCATION PROGRAM</vt:lpstr>
      <vt:lpstr>PROGRAM OVERVIEW: BA OPTION 3, LICENSURE  INCUMBENT WORKFORCE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Students Towards Academic &amp; Personal Success” </vt:lpstr>
      <vt:lpstr>Retention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Governors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O'Brien, Tomice</dc:creator>
  <cp:lastModifiedBy>Schneider, Lise</cp:lastModifiedBy>
  <cp:revision>247</cp:revision>
  <dcterms:created xsi:type="dcterms:W3CDTF">2023-03-21T20:44:55Z</dcterms:created>
  <dcterms:modified xsi:type="dcterms:W3CDTF">2023-03-24T16:25:12Z</dcterms:modified>
</cp:coreProperties>
</file>